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7" r:id="rId4"/>
    <p:sldId id="298" r:id="rId5"/>
    <p:sldId id="299" r:id="rId6"/>
    <p:sldId id="304" r:id="rId7"/>
    <p:sldId id="300" r:id="rId8"/>
    <p:sldId id="305" r:id="rId9"/>
    <p:sldId id="311" r:id="rId10"/>
    <p:sldId id="314" r:id="rId11"/>
    <p:sldId id="310" r:id="rId12"/>
    <p:sldId id="312" r:id="rId13"/>
    <p:sldId id="313" r:id="rId14"/>
    <p:sldId id="323" r:id="rId15"/>
    <p:sldId id="327" r:id="rId16"/>
    <p:sldId id="263" r:id="rId17"/>
    <p:sldId id="301" r:id="rId18"/>
    <p:sldId id="302" r:id="rId19"/>
    <p:sldId id="303" r:id="rId20"/>
    <p:sldId id="306" r:id="rId21"/>
    <p:sldId id="307" r:id="rId22"/>
    <p:sldId id="308" r:id="rId23"/>
    <p:sldId id="309" r:id="rId24"/>
    <p:sldId id="315" r:id="rId25"/>
    <p:sldId id="316" r:id="rId26"/>
    <p:sldId id="320" r:id="rId27"/>
    <p:sldId id="322" r:id="rId28"/>
    <p:sldId id="317" r:id="rId29"/>
    <p:sldId id="318" r:id="rId30"/>
    <p:sldId id="321" r:id="rId31"/>
    <p:sldId id="319" r:id="rId32"/>
    <p:sldId id="324" r:id="rId33"/>
    <p:sldId id="325" r:id="rId34"/>
    <p:sldId id="326" r:id="rId35"/>
    <p:sldId id="328"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34" autoAdjust="0"/>
    <p:restoredTop sz="94712" autoAdjust="0"/>
  </p:normalViewPr>
  <p:slideViewPr>
    <p:cSldViewPr snapToGrid="0">
      <p:cViewPr varScale="1">
        <p:scale>
          <a:sx n="104" d="100"/>
          <a:sy n="104" d="100"/>
        </p:scale>
        <p:origin x="12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nasd802cd\partage\AriB\renolution\soir&#233;e%20r&#233;nolution\soir&#233;e%202%20Urbanisme%20Patrimoine\dossiers%20r&#233;f&#233;rences\stat\traitement%20statistiques%20perm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nasd802cd\partage\AriB\renolution\soir&#233;e%20r&#233;nolution\soir&#233;e%202%20Urbanisme%20Patrimoine\dossiers%20r&#233;f&#233;rences\stat\traitement%20statistiques%20perm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nasd802cd\partage\AriB\renolution\soir&#233;e%20r&#233;nolution\soir&#233;e%202%20Urbanisme%20Patrimoine\dossiers%20r&#233;f&#233;rences\stat\traitement%20statistiques%20permi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nasd802cd\partage\dossier%20chantier\000%20UPA\AriB\renolution\stat%20b&#226;timennts.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nasd802cd\partage\AriB\renolution\soir&#233;e%20r&#233;nolution\soir&#233;e%202%20Urbanisme%20Patrimoine\dossiers%20r&#233;f&#233;rences\stat\traitement%20statistiques%20permi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nasd802cd\partage\AriB\renolution\soir&#233;e%20r&#233;nolution\soir&#233;e%202%20Urbanisme%20Patrimoine\dossiers%20r&#233;f&#233;rences\stat\traitement%20statistiques%20permi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nasd802cd\partage\AriB\renolution\soir&#233;e%20r&#233;nolution\soir&#233;e%202%20Urbanisme%20Patrimoine\dossiers%20r&#233;f&#233;rences\stat\traitement%20statistiques%20permi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nasd802cd\partage\AriB\renolution\soir&#233;e%20r&#233;nolution\soir&#233;e%202%20Urbanisme%20Patrimoine\dossiers%20r&#233;f&#233;rences\stat\traitement%20statistiques%20permi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r-BE" dirty="0"/>
              <a:t>Age des bâtiments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089-4EBF-AFDA-8469B65DF48B}"/>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089-4EBF-AFDA-8469B65DF48B}"/>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5089-4EBF-AFDA-8469B65DF48B}"/>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5089-4EBF-AFDA-8469B65DF48B}"/>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5089-4EBF-AFDA-8469B65DF48B}"/>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5089-4EBF-AFDA-8469B65DF48B}"/>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5089-4EBF-AFDA-8469B65DF48B}"/>
              </c:ext>
            </c:extLst>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dLblPos val="bestFit"/>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Feuil2!$A$32:$A$36</c:f>
              <c:strCache>
                <c:ptCount val="5"/>
                <c:pt idx="0">
                  <c:v>érigés avant 1900</c:v>
                </c:pt>
                <c:pt idx="1">
                  <c:v>érigés de 1900 à 1918</c:v>
                </c:pt>
                <c:pt idx="2">
                  <c:v>érigés de 1919 à 1945</c:v>
                </c:pt>
                <c:pt idx="3">
                  <c:v>érigés de 1946 à 1961</c:v>
                </c:pt>
                <c:pt idx="4">
                  <c:v>après  1962</c:v>
                </c:pt>
              </c:strCache>
            </c:strRef>
          </c:cat>
          <c:val>
            <c:numRef>
              <c:f>Feuil2!$B$32:$B$36</c:f>
              <c:numCache>
                <c:formatCode>#,##0</c:formatCode>
                <c:ptCount val="5"/>
                <c:pt idx="0">
                  <c:v>30257</c:v>
                </c:pt>
                <c:pt idx="1">
                  <c:v>45113</c:v>
                </c:pt>
                <c:pt idx="2">
                  <c:v>52822</c:v>
                </c:pt>
                <c:pt idx="3">
                  <c:v>35041</c:v>
                </c:pt>
                <c:pt idx="4">
                  <c:v>31637</c:v>
                </c:pt>
              </c:numCache>
            </c:numRef>
          </c:val>
          <c:extLst>
            <c:ext xmlns:c16="http://schemas.microsoft.com/office/drawing/2014/chart" uri="{C3380CC4-5D6E-409C-BE32-E72D297353CC}">
              <c16:uniqueId val="{0000000E-5089-4EBF-AFDA-8469B65DF48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496894341385967"/>
          <c:y val="0.29127351306507776"/>
          <c:w val="0.32969760790680608"/>
          <c:h val="0.42080578471559049"/>
        </c:manualLayout>
      </c:layout>
      <c:overlay val="0"/>
      <c:spPr>
        <a:solidFill>
          <a:schemeClr val="lt1">
            <a:lumMod val="95000"/>
            <a:alpha val="39000"/>
          </a:schemeClr>
        </a:solidFill>
        <a:ln>
          <a:noFill/>
        </a:ln>
        <a:effectLst>
          <a:glow>
            <a:schemeClr val="accent1"/>
          </a:glow>
          <a:softEdge rad="1231900"/>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r>
              <a:rPr lang="fr-BE"/>
              <a:t>Nombre de PU délivrés en RBC</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endParaRPr lang="fr-FR"/>
        </a:p>
      </c:txPr>
    </c:title>
    <c:autoTitleDeleted val="0"/>
    <c:plotArea>
      <c:layout/>
      <c:lineChart>
        <c:grouping val="standard"/>
        <c:varyColors val="0"/>
        <c:ser>
          <c:idx val="0"/>
          <c:order val="0"/>
          <c:spPr>
            <a:ln w="34925" cap="rnd">
              <a:solidFill>
                <a:schemeClr val="accent1"/>
              </a:solidFill>
              <a:round/>
            </a:ln>
            <a:effectLst>
              <a:outerShdw blurRad="40000" dist="23000" dir="5400000" rotWithShape="0">
                <a:srgbClr val="000000">
                  <a:alpha val="35000"/>
                </a:srgbClr>
              </a:outerShdw>
            </a:effectLst>
          </c:spPr>
          <c:marker>
            <c:symbol val="none"/>
          </c:marker>
          <c:cat>
            <c:numRef>
              <c:f>Feuil2!$A$46:$A$70</c:f>
              <c:numCache>
                <c:formatCode>General</c:formatCode>
                <c:ptCount val="2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numCache>
            </c:numRef>
          </c:cat>
          <c:val>
            <c:numRef>
              <c:f>Feuil2!$B$46:$B$70</c:f>
              <c:numCache>
                <c:formatCode>General</c:formatCode>
                <c:ptCount val="25"/>
                <c:pt idx="0">
                  <c:v>1438</c:v>
                </c:pt>
                <c:pt idx="1">
                  <c:v>1651</c:v>
                </c:pt>
                <c:pt idx="2">
                  <c:v>1486</c:v>
                </c:pt>
                <c:pt idx="3">
                  <c:v>1623</c:v>
                </c:pt>
                <c:pt idx="4">
                  <c:v>1574</c:v>
                </c:pt>
                <c:pt idx="5">
                  <c:v>1393</c:v>
                </c:pt>
                <c:pt idx="6">
                  <c:v>1243</c:v>
                </c:pt>
                <c:pt idx="7">
                  <c:v>1539</c:v>
                </c:pt>
                <c:pt idx="8">
                  <c:v>1800</c:v>
                </c:pt>
                <c:pt idx="9">
                  <c:v>1834</c:v>
                </c:pt>
                <c:pt idx="10">
                  <c:v>1876</c:v>
                </c:pt>
                <c:pt idx="11">
                  <c:v>1657</c:v>
                </c:pt>
                <c:pt idx="12">
                  <c:v>1862</c:v>
                </c:pt>
                <c:pt idx="13">
                  <c:v>1855</c:v>
                </c:pt>
                <c:pt idx="14">
                  <c:v>1889</c:v>
                </c:pt>
                <c:pt idx="15">
                  <c:v>2081</c:v>
                </c:pt>
                <c:pt idx="16">
                  <c:v>1945</c:v>
                </c:pt>
                <c:pt idx="17">
                  <c:v>2240</c:v>
                </c:pt>
                <c:pt idx="18">
                  <c:v>2221</c:v>
                </c:pt>
                <c:pt idx="19">
                  <c:v>2107</c:v>
                </c:pt>
                <c:pt idx="20">
                  <c:v>2153</c:v>
                </c:pt>
                <c:pt idx="21">
                  <c:v>2135</c:v>
                </c:pt>
                <c:pt idx="22">
                  <c:v>2017</c:v>
                </c:pt>
                <c:pt idx="23">
                  <c:v>1881</c:v>
                </c:pt>
                <c:pt idx="24">
                  <c:v>2005</c:v>
                </c:pt>
              </c:numCache>
            </c:numRef>
          </c:val>
          <c:smooth val="0"/>
          <c:extLst>
            <c:ext xmlns:c16="http://schemas.microsoft.com/office/drawing/2014/chart" uri="{C3380CC4-5D6E-409C-BE32-E72D297353CC}">
              <c16:uniqueId val="{00000000-1A41-4C1E-A7B1-41E6246E9331}"/>
            </c:ext>
          </c:extLst>
        </c:ser>
        <c:dLbls>
          <c:showLegendKey val="0"/>
          <c:showVal val="0"/>
          <c:showCatName val="0"/>
          <c:showSerName val="0"/>
          <c:showPercent val="0"/>
          <c:showBubbleSize val="0"/>
        </c:dLbls>
        <c:smooth val="0"/>
        <c:axId val="994351824"/>
        <c:axId val="994353072"/>
      </c:lineChart>
      <c:catAx>
        <c:axId val="994351824"/>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994353072"/>
        <c:crosses val="autoZero"/>
        <c:auto val="1"/>
        <c:lblAlgn val="ctr"/>
        <c:lblOffset val="100"/>
        <c:noMultiLvlLbl val="0"/>
      </c:catAx>
      <c:valAx>
        <c:axId val="99435307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994351824"/>
        <c:crosses val="autoZero"/>
        <c:crossBetween val="between"/>
      </c:valAx>
      <c:spPr>
        <a:solidFill>
          <a:schemeClr val="bg1">
            <a:lumMod val="85000"/>
          </a:schemeClr>
        </a:solidFill>
        <a:ln>
          <a:noFill/>
        </a:ln>
        <a:effectLst/>
      </c:spPr>
    </c:plotArea>
    <c:plotVisOnly val="1"/>
    <c:dispBlanksAs val="gap"/>
    <c:showDLblsOverMax val="0"/>
  </c:chart>
  <c:spPr>
    <a:solidFill>
      <a:schemeClr val="bg1">
        <a:lumMod val="85000"/>
      </a:schemeClr>
    </a:solidFill>
    <a:ln>
      <a:noFill/>
    </a:ln>
    <a:effectLst>
      <a:softEdge rad="0"/>
    </a:effectLst>
  </c:spPr>
  <c:txPr>
    <a:bodyPr/>
    <a:lstStyle/>
    <a:p>
      <a:pPr>
        <a:defRPr>
          <a:solidFill>
            <a:schemeClr val="tx1"/>
          </a:solidFill>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r>
              <a:rPr lang="fr-BE" sz="1600" dirty="0"/>
              <a:t>Répartition des PU</a:t>
            </a:r>
          </a:p>
        </c:rich>
      </c:tx>
      <c:layout>
        <c:manualLayout>
          <c:xMode val="edge"/>
          <c:yMode val="edge"/>
          <c:x val="0.17697765307332081"/>
          <c:y val="1.5778208579469245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9C0-4579-90F6-9657EE0A4F03}"/>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9C0-4579-90F6-9657EE0A4F03}"/>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9C0-4579-90F6-9657EE0A4F03}"/>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A9C0-4579-90F6-9657EE0A4F03}"/>
              </c:ext>
            </c:extLst>
          </c:dPt>
          <c:dLbls>
            <c:dLbl>
              <c:idx val="2"/>
              <c:layout>
                <c:manualLayout>
                  <c:x val="4.4037990136383452E-2"/>
                  <c:y val="0.1140304204098986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9C0-4579-90F6-9657EE0A4F03}"/>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Feuil1!$A$14:$A$17</c:f>
              <c:strCache>
                <c:ptCount val="4"/>
                <c:pt idx="0">
                  <c:v>Batiments résidentiels neufs</c:v>
                </c:pt>
                <c:pt idx="1">
                  <c:v>Batiments résidentiels rénovés</c:v>
                </c:pt>
                <c:pt idx="2">
                  <c:v>Batiments non résidentiels neufs</c:v>
                </c:pt>
                <c:pt idx="3">
                  <c:v>Batiments non résidentiels rénovés</c:v>
                </c:pt>
              </c:strCache>
            </c:strRef>
          </c:cat>
          <c:val>
            <c:numRef>
              <c:f>Feuil1!$B$14:$B$17</c:f>
              <c:numCache>
                <c:formatCode>0</c:formatCode>
                <c:ptCount val="4"/>
                <c:pt idx="0">
                  <c:v>172.79999999999998</c:v>
                </c:pt>
                <c:pt idx="1">
                  <c:v>2034</c:v>
                </c:pt>
                <c:pt idx="2">
                  <c:v>18</c:v>
                </c:pt>
                <c:pt idx="3">
                  <c:v>133.19999999999999</c:v>
                </c:pt>
              </c:numCache>
            </c:numRef>
          </c:val>
          <c:extLst>
            <c:ext xmlns:c16="http://schemas.microsoft.com/office/drawing/2014/chart" uri="{C3380CC4-5D6E-409C-BE32-E72D297353CC}">
              <c16:uniqueId val="{00000008-A9C0-4579-90F6-9657EE0A4F0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0646549672230765"/>
          <c:y val="0.30514409355806804"/>
          <c:w val="0.38111570663214273"/>
          <c:h val="0.50285722236937502"/>
        </c:manualLayout>
      </c:layout>
      <c:overlay val="0"/>
      <c:spPr>
        <a:solidFill>
          <a:schemeClr val="bg1">
            <a:lumMod val="85000"/>
            <a:alpha val="39000"/>
          </a:schemeClr>
        </a:solid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06251416634037"/>
          <c:y val="0.19682874396135269"/>
          <c:w val="0.47866895455932168"/>
          <c:h val="0.71363309178743961"/>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30D-4A57-8032-33432B6C262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30D-4A57-8032-33432B6C262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30D-4A57-8032-33432B6C2622}"/>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330D-4A57-8032-33432B6C262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2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('stat générale'!$D$2:$E$2,'stat générale'!$G$2:$H$2)</c:f>
              <c:strCache>
                <c:ptCount val="4"/>
                <c:pt idx="0">
                  <c:v>2 façades</c:v>
                </c:pt>
                <c:pt idx="1">
                  <c:v>3et 4 façades</c:v>
                </c:pt>
                <c:pt idx="2">
                  <c:v>immeubles appartements</c:v>
                </c:pt>
                <c:pt idx="3">
                  <c:v>autres</c:v>
                </c:pt>
              </c:strCache>
            </c:strRef>
          </c:cat>
          <c:val>
            <c:numRef>
              <c:f>('stat générale'!$D$3:$E$3,'stat générale'!$G$3:$H$3)</c:f>
              <c:numCache>
                <c:formatCode>#,##0</c:formatCode>
                <c:ptCount val="4"/>
                <c:pt idx="0">
                  <c:v>105265</c:v>
                </c:pt>
                <c:pt idx="1">
                  <c:v>21399</c:v>
                </c:pt>
                <c:pt idx="2">
                  <c:v>38312</c:v>
                </c:pt>
                <c:pt idx="3">
                  <c:v>29894</c:v>
                </c:pt>
              </c:numCache>
            </c:numRef>
          </c:val>
          <c:extLst>
            <c:ext xmlns:c16="http://schemas.microsoft.com/office/drawing/2014/chart" uri="{C3380CC4-5D6E-409C-BE32-E72D297353CC}">
              <c16:uniqueId val="{00000008-330D-4A57-8032-33432B6C262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4337567749332847"/>
          <c:y val="0.34990724637681159"/>
          <c:w val="0.35662432250667142"/>
          <c:h val="0.32165893719806765"/>
        </c:manualLayout>
      </c:layout>
      <c:overlay val="0"/>
      <c:spPr>
        <a:solidFill>
          <a:schemeClr val="lt1">
            <a:lumMod val="95000"/>
            <a:alpha val="39000"/>
          </a:schemeClr>
        </a:solidFill>
        <a:ln>
          <a:solidFill>
            <a:schemeClr val="accent1">
              <a:alpha val="0"/>
            </a:schemeClr>
          </a:solidFill>
        </a:ln>
        <a:effectLst>
          <a:softEdge rad="1270000"/>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600"/>
      </a:pPr>
      <a:endParaRPr lang="fr-FR"/>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14A-417A-BEB8-7AB3D802073C}"/>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14A-417A-BEB8-7AB3D802073C}"/>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14A-417A-BEB8-7AB3D802073C}"/>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314A-417A-BEB8-7AB3D802073C}"/>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314A-417A-BEB8-7AB3D802073C}"/>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314A-417A-BEB8-7AB3D802073C}"/>
              </c:ext>
            </c:extLst>
          </c:dPt>
          <c:dLbls>
            <c:dLbl>
              <c:idx val="2"/>
              <c:layout>
                <c:manualLayout>
                  <c:x val="-7.1286004775034439E-2"/>
                  <c:y val="-9.7182904980581096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14A-417A-BEB8-7AB3D802073C}"/>
                </c:ext>
              </c:extLst>
            </c:dLbl>
            <c:dLbl>
              <c:idx val="4"/>
              <c:layout>
                <c:manualLayout>
                  <c:x val="-8.6986677168880519E-2"/>
                  <c:y val="-8.237781941655171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14A-417A-BEB8-7AB3D802073C}"/>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Feuil2!$Q$3:$Q$8</c:f>
              <c:strCache>
                <c:ptCount val="6"/>
                <c:pt idx="0">
                  <c:v>Bâtiments dispensés</c:v>
                </c:pt>
                <c:pt idx="1">
                  <c:v>Bâtiments non résidentiels</c:v>
                </c:pt>
                <c:pt idx="2">
                  <c:v>Bâtiments de - de 20 ans</c:v>
                </c:pt>
                <c:pt idx="3">
                  <c:v>Moitié des rénovation de - de 20 ans</c:v>
                </c:pt>
                <c:pt idx="4">
                  <c:v>Rénovations jusqu'en 2025</c:v>
                </c:pt>
                <c:pt idx="5">
                  <c:v>Bâtiments à rénover</c:v>
                </c:pt>
              </c:strCache>
            </c:strRef>
          </c:cat>
          <c:val>
            <c:numRef>
              <c:f>Feuil2!$T$3:$T$8</c:f>
              <c:numCache>
                <c:formatCode>General</c:formatCode>
                <c:ptCount val="6"/>
                <c:pt idx="0">
                  <c:v>19500</c:v>
                </c:pt>
                <c:pt idx="1">
                  <c:v>29250</c:v>
                </c:pt>
                <c:pt idx="2">
                  <c:v>5150</c:v>
                </c:pt>
                <c:pt idx="3">
                  <c:v>15000</c:v>
                </c:pt>
                <c:pt idx="4">
                  <c:v>3000</c:v>
                </c:pt>
                <c:pt idx="5">
                  <c:v>123100</c:v>
                </c:pt>
              </c:numCache>
            </c:numRef>
          </c:val>
          <c:extLst>
            <c:ext xmlns:c16="http://schemas.microsoft.com/office/drawing/2014/chart" uri="{C3380CC4-5D6E-409C-BE32-E72D297353CC}">
              <c16:uniqueId val="{0000000C-314A-417A-BEB8-7AB3D802073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1898460100953545"/>
          <c:y val="6.7124251863318787E-2"/>
          <c:w val="0.36857658505912355"/>
          <c:h val="0.86575149627336245"/>
        </c:manualLayout>
      </c:layout>
      <c:overlay val="0"/>
      <c:spPr>
        <a:solidFill>
          <a:schemeClr val="lt1">
            <a:lumMod val="95000"/>
            <a:alpha val="39000"/>
          </a:schemeClr>
        </a:solidFill>
        <a:ln>
          <a:noFill/>
        </a:ln>
        <a:effectLst>
          <a:glow>
            <a:schemeClr val="accent1">
              <a:alpha val="0"/>
            </a:schemeClr>
          </a:glow>
          <a:softEdge rad="1270000"/>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fr-BE" dirty="0"/>
              <a:t>Moyenne de PU/an</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fr-FR"/>
        </a:p>
      </c:txPr>
    </c:title>
    <c:autoTitleDeleted val="0"/>
    <c:plotArea>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cat>
            <c:numRef>
              <c:f>Feuil2!$M$46:$M$100</c:f>
              <c:numCache>
                <c:formatCode>General</c:formatCode>
                <c:ptCount val="5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pt idx="26">
                  <c:v>2022</c:v>
                </c:pt>
                <c:pt idx="27">
                  <c:v>2023</c:v>
                </c:pt>
                <c:pt idx="28">
                  <c:v>2024</c:v>
                </c:pt>
                <c:pt idx="29">
                  <c:v>2025</c:v>
                </c:pt>
                <c:pt idx="30">
                  <c:v>2026</c:v>
                </c:pt>
                <c:pt idx="31">
                  <c:v>2027</c:v>
                </c:pt>
                <c:pt idx="32">
                  <c:v>2028</c:v>
                </c:pt>
                <c:pt idx="33">
                  <c:v>2029</c:v>
                </c:pt>
                <c:pt idx="34">
                  <c:v>2030</c:v>
                </c:pt>
                <c:pt idx="35">
                  <c:v>2031</c:v>
                </c:pt>
                <c:pt idx="36">
                  <c:v>2032</c:v>
                </c:pt>
                <c:pt idx="37">
                  <c:v>2033</c:v>
                </c:pt>
                <c:pt idx="38">
                  <c:v>2034</c:v>
                </c:pt>
                <c:pt idx="39">
                  <c:v>2035</c:v>
                </c:pt>
                <c:pt idx="40">
                  <c:v>2036</c:v>
                </c:pt>
                <c:pt idx="41">
                  <c:v>2037</c:v>
                </c:pt>
                <c:pt idx="42">
                  <c:v>2038</c:v>
                </c:pt>
                <c:pt idx="43">
                  <c:v>2039</c:v>
                </c:pt>
                <c:pt idx="44">
                  <c:v>2040</c:v>
                </c:pt>
                <c:pt idx="45">
                  <c:v>2041</c:v>
                </c:pt>
                <c:pt idx="46">
                  <c:v>2042</c:v>
                </c:pt>
                <c:pt idx="47">
                  <c:v>2043</c:v>
                </c:pt>
                <c:pt idx="48">
                  <c:v>2044</c:v>
                </c:pt>
                <c:pt idx="49">
                  <c:v>2045</c:v>
                </c:pt>
                <c:pt idx="50">
                  <c:v>2046</c:v>
                </c:pt>
                <c:pt idx="51">
                  <c:v>2047</c:v>
                </c:pt>
                <c:pt idx="52">
                  <c:v>2048</c:v>
                </c:pt>
                <c:pt idx="53">
                  <c:v>2049</c:v>
                </c:pt>
                <c:pt idx="54">
                  <c:v>2050</c:v>
                </c:pt>
              </c:numCache>
            </c:numRef>
          </c:cat>
          <c:val>
            <c:numRef>
              <c:f>Feuil2!$N$46:$N$100</c:f>
              <c:numCache>
                <c:formatCode>General</c:formatCode>
                <c:ptCount val="55"/>
                <c:pt idx="0">
                  <c:v>1438</c:v>
                </c:pt>
                <c:pt idx="1">
                  <c:v>1651</c:v>
                </c:pt>
                <c:pt idx="2">
                  <c:v>1486</c:v>
                </c:pt>
                <c:pt idx="3">
                  <c:v>1623</c:v>
                </c:pt>
                <c:pt idx="4">
                  <c:v>1574</c:v>
                </c:pt>
                <c:pt idx="5">
                  <c:v>1393</c:v>
                </c:pt>
                <c:pt idx="6">
                  <c:v>1243</c:v>
                </c:pt>
                <c:pt idx="7">
                  <c:v>1539</c:v>
                </c:pt>
                <c:pt idx="8">
                  <c:v>1800</c:v>
                </c:pt>
                <c:pt idx="9">
                  <c:v>1834</c:v>
                </c:pt>
                <c:pt idx="10">
                  <c:v>1876</c:v>
                </c:pt>
                <c:pt idx="11">
                  <c:v>1657</c:v>
                </c:pt>
                <c:pt idx="12">
                  <c:v>1862</c:v>
                </c:pt>
                <c:pt idx="13">
                  <c:v>1855</c:v>
                </c:pt>
                <c:pt idx="14">
                  <c:v>1889</c:v>
                </c:pt>
                <c:pt idx="15">
                  <c:v>2081</c:v>
                </c:pt>
                <c:pt idx="16">
                  <c:v>1945</c:v>
                </c:pt>
                <c:pt idx="17">
                  <c:v>2240</c:v>
                </c:pt>
                <c:pt idx="18">
                  <c:v>2221</c:v>
                </c:pt>
                <c:pt idx="19">
                  <c:v>2107</c:v>
                </c:pt>
                <c:pt idx="20">
                  <c:v>2153</c:v>
                </c:pt>
                <c:pt idx="21">
                  <c:v>2135</c:v>
                </c:pt>
                <c:pt idx="22">
                  <c:v>2017</c:v>
                </c:pt>
                <c:pt idx="23">
                  <c:v>1881</c:v>
                </c:pt>
                <c:pt idx="24">
                  <c:v>2005</c:v>
                </c:pt>
                <c:pt idx="25">
                  <c:v>2005</c:v>
                </c:pt>
                <c:pt idx="26">
                  <c:v>2005</c:v>
                </c:pt>
                <c:pt idx="27">
                  <c:v>2005</c:v>
                </c:pt>
                <c:pt idx="28">
                  <c:v>2005</c:v>
                </c:pt>
                <c:pt idx="29" formatCode="0">
                  <c:v>2005</c:v>
                </c:pt>
                <c:pt idx="30" formatCode="0">
                  <c:v>6104</c:v>
                </c:pt>
                <c:pt idx="31" formatCode="0">
                  <c:v>6104</c:v>
                </c:pt>
                <c:pt idx="32" formatCode="0">
                  <c:v>6104</c:v>
                </c:pt>
                <c:pt idx="33" formatCode="0">
                  <c:v>6104</c:v>
                </c:pt>
                <c:pt idx="34" formatCode="0">
                  <c:v>6104</c:v>
                </c:pt>
                <c:pt idx="35" formatCode="0">
                  <c:v>6104</c:v>
                </c:pt>
                <c:pt idx="36" formatCode="0">
                  <c:v>6104</c:v>
                </c:pt>
                <c:pt idx="37" formatCode="0">
                  <c:v>6104</c:v>
                </c:pt>
                <c:pt idx="38" formatCode="0">
                  <c:v>6104</c:v>
                </c:pt>
                <c:pt idx="39" formatCode="0">
                  <c:v>6104</c:v>
                </c:pt>
                <c:pt idx="40" formatCode="0">
                  <c:v>6104</c:v>
                </c:pt>
                <c:pt idx="41" formatCode="0">
                  <c:v>6104</c:v>
                </c:pt>
                <c:pt idx="42" formatCode="0">
                  <c:v>6104</c:v>
                </c:pt>
                <c:pt idx="43" formatCode="0">
                  <c:v>6104</c:v>
                </c:pt>
                <c:pt idx="44" formatCode="0">
                  <c:v>6104</c:v>
                </c:pt>
                <c:pt idx="45" formatCode="0">
                  <c:v>6104</c:v>
                </c:pt>
                <c:pt idx="46" formatCode="0">
                  <c:v>6104</c:v>
                </c:pt>
                <c:pt idx="47" formatCode="0">
                  <c:v>6104</c:v>
                </c:pt>
                <c:pt idx="48" formatCode="0">
                  <c:v>6104</c:v>
                </c:pt>
                <c:pt idx="49" formatCode="0">
                  <c:v>6104</c:v>
                </c:pt>
                <c:pt idx="50" formatCode="0">
                  <c:v>6104</c:v>
                </c:pt>
                <c:pt idx="51" formatCode="0">
                  <c:v>6104</c:v>
                </c:pt>
                <c:pt idx="52" formatCode="0">
                  <c:v>6104</c:v>
                </c:pt>
                <c:pt idx="53" formatCode="0">
                  <c:v>6104</c:v>
                </c:pt>
                <c:pt idx="54" formatCode="0">
                  <c:v>6104</c:v>
                </c:pt>
              </c:numCache>
            </c:numRef>
          </c:val>
          <c:smooth val="0"/>
          <c:extLst>
            <c:ext xmlns:c16="http://schemas.microsoft.com/office/drawing/2014/chart" uri="{C3380CC4-5D6E-409C-BE32-E72D297353CC}">
              <c16:uniqueId val="{00000000-88CF-488D-ACF1-6051CBB611D5}"/>
            </c:ext>
          </c:extLst>
        </c:ser>
        <c:dLbls>
          <c:showLegendKey val="0"/>
          <c:showVal val="0"/>
          <c:showCatName val="0"/>
          <c:showSerName val="0"/>
          <c:showPercent val="0"/>
          <c:showBubbleSize val="0"/>
        </c:dLbls>
        <c:smooth val="0"/>
        <c:axId val="683280064"/>
        <c:axId val="683280896"/>
      </c:lineChart>
      <c:catAx>
        <c:axId val="683280064"/>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fr-FR"/>
          </a:p>
        </c:txPr>
        <c:crossAx val="683280896"/>
        <c:crosses val="autoZero"/>
        <c:auto val="1"/>
        <c:lblAlgn val="ctr"/>
        <c:lblOffset val="100"/>
        <c:noMultiLvlLbl val="0"/>
      </c:catAx>
      <c:valAx>
        <c:axId val="6832808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fr-FR"/>
          </a:p>
        </c:txPr>
        <c:crossAx val="683280064"/>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fr-BE" dirty="0"/>
              <a:t>Obligations tous les 5 ans</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fr-FR"/>
        </a:p>
      </c:txPr>
    </c:title>
    <c:autoTitleDeleted val="0"/>
    <c:plotArea>
      <c:layout>
        <c:manualLayout>
          <c:layoutTarget val="inner"/>
          <c:xMode val="edge"/>
          <c:yMode val="edge"/>
          <c:x val="8.6126827980602644E-2"/>
          <c:y val="0.24315915157783546"/>
          <c:w val="0.88524156407690324"/>
          <c:h val="0.65034032825057675"/>
        </c:manualLayout>
      </c:layout>
      <c:lineChart>
        <c:grouping val="standard"/>
        <c:varyColors val="0"/>
        <c:ser>
          <c:idx val="0"/>
          <c:order val="0"/>
          <c:spPr>
            <a:ln w="34925" cap="rnd">
              <a:solidFill>
                <a:schemeClr val="accent1"/>
              </a:solidFill>
              <a:round/>
            </a:ln>
            <a:effectLst>
              <a:outerShdw blurRad="40000" dist="23000" dir="5400000" rotWithShape="0">
                <a:srgbClr val="000000">
                  <a:alpha val="35000"/>
                </a:srgbClr>
              </a:outerShdw>
            </a:effectLst>
          </c:spPr>
          <c:marker>
            <c:symbol val="none"/>
          </c:marker>
          <c:cat>
            <c:numRef>
              <c:f>Feuil2!$AC$46:$AC$100</c:f>
              <c:numCache>
                <c:formatCode>General</c:formatCode>
                <c:ptCount val="5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pt idx="26">
                  <c:v>2022</c:v>
                </c:pt>
                <c:pt idx="27">
                  <c:v>2023</c:v>
                </c:pt>
                <c:pt idx="28">
                  <c:v>2024</c:v>
                </c:pt>
                <c:pt idx="29">
                  <c:v>2025</c:v>
                </c:pt>
                <c:pt idx="30">
                  <c:v>2026</c:v>
                </c:pt>
                <c:pt idx="31">
                  <c:v>2027</c:v>
                </c:pt>
                <c:pt idx="32">
                  <c:v>2028</c:v>
                </c:pt>
                <c:pt idx="33">
                  <c:v>2029</c:v>
                </c:pt>
                <c:pt idx="34">
                  <c:v>2030</c:v>
                </c:pt>
                <c:pt idx="35">
                  <c:v>2031</c:v>
                </c:pt>
                <c:pt idx="36">
                  <c:v>2032</c:v>
                </c:pt>
                <c:pt idx="37">
                  <c:v>2033</c:v>
                </c:pt>
                <c:pt idx="38">
                  <c:v>2034</c:v>
                </c:pt>
                <c:pt idx="39">
                  <c:v>2035</c:v>
                </c:pt>
                <c:pt idx="40">
                  <c:v>2036</c:v>
                </c:pt>
                <c:pt idx="41">
                  <c:v>2037</c:v>
                </c:pt>
                <c:pt idx="42">
                  <c:v>2038</c:v>
                </c:pt>
                <c:pt idx="43">
                  <c:v>2039</c:v>
                </c:pt>
                <c:pt idx="44">
                  <c:v>2040</c:v>
                </c:pt>
                <c:pt idx="45">
                  <c:v>2041</c:v>
                </c:pt>
                <c:pt idx="46">
                  <c:v>2042</c:v>
                </c:pt>
                <c:pt idx="47">
                  <c:v>2043</c:v>
                </c:pt>
                <c:pt idx="48">
                  <c:v>2044</c:v>
                </c:pt>
                <c:pt idx="49">
                  <c:v>2045</c:v>
                </c:pt>
                <c:pt idx="50">
                  <c:v>2046</c:v>
                </c:pt>
                <c:pt idx="51">
                  <c:v>2047</c:v>
                </c:pt>
                <c:pt idx="52">
                  <c:v>2048</c:v>
                </c:pt>
                <c:pt idx="53">
                  <c:v>2049</c:v>
                </c:pt>
                <c:pt idx="54">
                  <c:v>2050</c:v>
                </c:pt>
              </c:numCache>
            </c:numRef>
          </c:cat>
          <c:val>
            <c:numRef>
              <c:f>Feuil2!$AF$46:$AF$100</c:f>
              <c:numCache>
                <c:formatCode>General</c:formatCode>
                <c:ptCount val="55"/>
                <c:pt idx="0">
                  <c:v>1438</c:v>
                </c:pt>
                <c:pt idx="1">
                  <c:v>1651</c:v>
                </c:pt>
                <c:pt idx="2">
                  <c:v>1486</c:v>
                </c:pt>
                <c:pt idx="3">
                  <c:v>1623</c:v>
                </c:pt>
                <c:pt idx="4">
                  <c:v>1574</c:v>
                </c:pt>
                <c:pt idx="5">
                  <c:v>1393</c:v>
                </c:pt>
                <c:pt idx="6">
                  <c:v>1243</c:v>
                </c:pt>
                <c:pt idx="7">
                  <c:v>1539</c:v>
                </c:pt>
                <c:pt idx="8">
                  <c:v>1800</c:v>
                </c:pt>
                <c:pt idx="9">
                  <c:v>1834</c:v>
                </c:pt>
                <c:pt idx="10">
                  <c:v>1876</c:v>
                </c:pt>
                <c:pt idx="11">
                  <c:v>1657</c:v>
                </c:pt>
                <c:pt idx="12">
                  <c:v>1862</c:v>
                </c:pt>
                <c:pt idx="13">
                  <c:v>1855</c:v>
                </c:pt>
                <c:pt idx="14">
                  <c:v>1889</c:v>
                </c:pt>
                <c:pt idx="15">
                  <c:v>2081</c:v>
                </c:pt>
                <c:pt idx="16">
                  <c:v>1945</c:v>
                </c:pt>
                <c:pt idx="17">
                  <c:v>2240</c:v>
                </c:pt>
                <c:pt idx="18">
                  <c:v>2221</c:v>
                </c:pt>
                <c:pt idx="19">
                  <c:v>2107</c:v>
                </c:pt>
                <c:pt idx="20">
                  <c:v>2153</c:v>
                </c:pt>
                <c:pt idx="21">
                  <c:v>2135</c:v>
                </c:pt>
                <c:pt idx="22">
                  <c:v>2017</c:v>
                </c:pt>
                <c:pt idx="23">
                  <c:v>1881</c:v>
                </c:pt>
                <c:pt idx="24">
                  <c:v>2005</c:v>
                </c:pt>
                <c:pt idx="25">
                  <c:v>2005</c:v>
                </c:pt>
                <c:pt idx="26">
                  <c:v>2005</c:v>
                </c:pt>
                <c:pt idx="27">
                  <c:v>2005</c:v>
                </c:pt>
                <c:pt idx="28">
                  <c:v>2005</c:v>
                </c:pt>
                <c:pt idx="29">
                  <c:v>2500</c:v>
                </c:pt>
                <c:pt idx="30">
                  <c:v>4000</c:v>
                </c:pt>
                <c:pt idx="31">
                  <c:v>5000</c:v>
                </c:pt>
                <c:pt idx="32">
                  <c:v>6000</c:v>
                </c:pt>
                <c:pt idx="33">
                  <c:v>7000</c:v>
                </c:pt>
                <c:pt idx="34">
                  <c:v>7500</c:v>
                </c:pt>
                <c:pt idx="35">
                  <c:v>5000</c:v>
                </c:pt>
                <c:pt idx="36">
                  <c:v>6000</c:v>
                </c:pt>
                <c:pt idx="37">
                  <c:v>7000</c:v>
                </c:pt>
                <c:pt idx="38">
                  <c:v>7500</c:v>
                </c:pt>
                <c:pt idx="39">
                  <c:v>5000</c:v>
                </c:pt>
                <c:pt idx="40">
                  <c:v>5500</c:v>
                </c:pt>
                <c:pt idx="41">
                  <c:v>6000</c:v>
                </c:pt>
                <c:pt idx="42">
                  <c:v>6500</c:v>
                </c:pt>
                <c:pt idx="43">
                  <c:v>7500</c:v>
                </c:pt>
                <c:pt idx="44">
                  <c:v>5000</c:v>
                </c:pt>
                <c:pt idx="45">
                  <c:v>5500</c:v>
                </c:pt>
                <c:pt idx="46">
                  <c:v>6000</c:v>
                </c:pt>
                <c:pt idx="47">
                  <c:v>6500</c:v>
                </c:pt>
                <c:pt idx="48">
                  <c:v>7500</c:v>
                </c:pt>
                <c:pt idx="49">
                  <c:v>5000</c:v>
                </c:pt>
                <c:pt idx="50">
                  <c:v>5500</c:v>
                </c:pt>
                <c:pt idx="51">
                  <c:v>6000</c:v>
                </c:pt>
                <c:pt idx="52">
                  <c:v>6500</c:v>
                </c:pt>
                <c:pt idx="53">
                  <c:v>6700</c:v>
                </c:pt>
                <c:pt idx="54">
                  <c:v>6900</c:v>
                </c:pt>
              </c:numCache>
            </c:numRef>
          </c:val>
          <c:smooth val="0"/>
          <c:extLst>
            <c:ext xmlns:c16="http://schemas.microsoft.com/office/drawing/2014/chart" uri="{C3380CC4-5D6E-409C-BE32-E72D297353CC}">
              <c16:uniqueId val="{00000000-A934-478D-92E3-41A2E86C091B}"/>
            </c:ext>
          </c:extLst>
        </c:ser>
        <c:dLbls>
          <c:showLegendKey val="0"/>
          <c:showVal val="0"/>
          <c:showCatName val="0"/>
          <c:showSerName val="0"/>
          <c:showPercent val="0"/>
          <c:showBubbleSize val="0"/>
        </c:dLbls>
        <c:smooth val="0"/>
        <c:axId val="196684496"/>
        <c:axId val="196686576"/>
      </c:lineChart>
      <c:catAx>
        <c:axId val="196684496"/>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fr-FR"/>
          </a:p>
        </c:txPr>
        <c:crossAx val="196686576"/>
        <c:crosses val="autoZero"/>
        <c:auto val="1"/>
        <c:lblAlgn val="ctr"/>
        <c:lblOffset val="100"/>
        <c:noMultiLvlLbl val="0"/>
      </c:catAx>
      <c:valAx>
        <c:axId val="19668657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fr-FR"/>
          </a:p>
        </c:txPr>
        <c:crossAx val="196684496"/>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fr-BE" dirty="0"/>
              <a:t>Obligations tous les 10 ans</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fr-FR"/>
        </a:p>
      </c:txPr>
    </c:title>
    <c:autoTitleDeleted val="0"/>
    <c:plotArea>
      <c:layout>
        <c:manualLayout>
          <c:layoutTarget val="inner"/>
          <c:xMode val="edge"/>
          <c:yMode val="edge"/>
          <c:x val="7.2992956933379524E-2"/>
          <c:y val="0.16377075949524875"/>
          <c:w val="0.88170834044188695"/>
          <c:h val="0.72118905458166604"/>
        </c:manualLayout>
      </c:layout>
      <c:lineChart>
        <c:grouping val="standard"/>
        <c:varyColors val="0"/>
        <c:ser>
          <c:idx val="0"/>
          <c:order val="0"/>
          <c:spPr>
            <a:ln w="34925" cap="rnd">
              <a:solidFill>
                <a:schemeClr val="accent1"/>
              </a:solidFill>
              <a:round/>
            </a:ln>
            <a:effectLst>
              <a:outerShdw blurRad="40000" dist="23000" dir="5400000" rotWithShape="0">
                <a:srgbClr val="000000">
                  <a:alpha val="35000"/>
                </a:srgbClr>
              </a:outerShdw>
            </a:effectLst>
          </c:spPr>
          <c:marker>
            <c:symbol val="none"/>
          </c:marker>
          <c:cat>
            <c:numRef>
              <c:f>Feuil2!$AV$46:$AV$100</c:f>
              <c:numCache>
                <c:formatCode>General</c:formatCode>
                <c:ptCount val="5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pt idx="26">
                  <c:v>2022</c:v>
                </c:pt>
                <c:pt idx="27">
                  <c:v>2023</c:v>
                </c:pt>
                <c:pt idx="28">
                  <c:v>2024</c:v>
                </c:pt>
                <c:pt idx="29">
                  <c:v>2025</c:v>
                </c:pt>
                <c:pt idx="30">
                  <c:v>2026</c:v>
                </c:pt>
                <c:pt idx="31">
                  <c:v>2027</c:v>
                </c:pt>
                <c:pt idx="32">
                  <c:v>2028</c:v>
                </c:pt>
                <c:pt idx="33">
                  <c:v>2029</c:v>
                </c:pt>
                <c:pt idx="34">
                  <c:v>2030</c:v>
                </c:pt>
                <c:pt idx="35">
                  <c:v>2031</c:v>
                </c:pt>
                <c:pt idx="36">
                  <c:v>2032</c:v>
                </c:pt>
                <c:pt idx="37">
                  <c:v>2033</c:v>
                </c:pt>
                <c:pt idx="38">
                  <c:v>2034</c:v>
                </c:pt>
                <c:pt idx="39">
                  <c:v>2035</c:v>
                </c:pt>
                <c:pt idx="40">
                  <c:v>2036</c:v>
                </c:pt>
                <c:pt idx="41">
                  <c:v>2037</c:v>
                </c:pt>
                <c:pt idx="42">
                  <c:v>2038</c:v>
                </c:pt>
                <c:pt idx="43">
                  <c:v>2039</c:v>
                </c:pt>
                <c:pt idx="44">
                  <c:v>2040</c:v>
                </c:pt>
                <c:pt idx="45">
                  <c:v>2041</c:v>
                </c:pt>
                <c:pt idx="46">
                  <c:v>2042</c:v>
                </c:pt>
                <c:pt idx="47">
                  <c:v>2043</c:v>
                </c:pt>
                <c:pt idx="48">
                  <c:v>2044</c:v>
                </c:pt>
                <c:pt idx="49">
                  <c:v>2045</c:v>
                </c:pt>
                <c:pt idx="50">
                  <c:v>2046</c:v>
                </c:pt>
                <c:pt idx="51">
                  <c:v>2047</c:v>
                </c:pt>
                <c:pt idx="52">
                  <c:v>2048</c:v>
                </c:pt>
                <c:pt idx="53">
                  <c:v>2049</c:v>
                </c:pt>
                <c:pt idx="54">
                  <c:v>2050</c:v>
                </c:pt>
              </c:numCache>
            </c:numRef>
          </c:cat>
          <c:val>
            <c:numRef>
              <c:f>Feuil2!$AY$46:$AY$100</c:f>
              <c:numCache>
                <c:formatCode>General</c:formatCode>
                <c:ptCount val="55"/>
                <c:pt idx="0">
                  <c:v>1438</c:v>
                </c:pt>
                <c:pt idx="1">
                  <c:v>1651</c:v>
                </c:pt>
                <c:pt idx="2">
                  <c:v>1486</c:v>
                </c:pt>
                <c:pt idx="3">
                  <c:v>1623</c:v>
                </c:pt>
                <c:pt idx="4">
                  <c:v>1574</c:v>
                </c:pt>
                <c:pt idx="5">
                  <c:v>1393</c:v>
                </c:pt>
                <c:pt idx="6">
                  <c:v>1243</c:v>
                </c:pt>
                <c:pt idx="7">
                  <c:v>1539</c:v>
                </c:pt>
                <c:pt idx="8">
                  <c:v>1800</c:v>
                </c:pt>
                <c:pt idx="9">
                  <c:v>1834</c:v>
                </c:pt>
                <c:pt idx="10">
                  <c:v>1876</c:v>
                </c:pt>
                <c:pt idx="11">
                  <c:v>1657</c:v>
                </c:pt>
                <c:pt idx="12">
                  <c:v>1862</c:v>
                </c:pt>
                <c:pt idx="13">
                  <c:v>1855</c:v>
                </c:pt>
                <c:pt idx="14">
                  <c:v>1889</c:v>
                </c:pt>
                <c:pt idx="15">
                  <c:v>2081</c:v>
                </c:pt>
                <c:pt idx="16">
                  <c:v>1945</c:v>
                </c:pt>
                <c:pt idx="17">
                  <c:v>2240</c:v>
                </c:pt>
                <c:pt idx="18">
                  <c:v>2221</c:v>
                </c:pt>
                <c:pt idx="19">
                  <c:v>2107</c:v>
                </c:pt>
                <c:pt idx="20">
                  <c:v>2153</c:v>
                </c:pt>
                <c:pt idx="21">
                  <c:v>2135</c:v>
                </c:pt>
                <c:pt idx="22">
                  <c:v>2017</c:v>
                </c:pt>
                <c:pt idx="23">
                  <c:v>1881</c:v>
                </c:pt>
                <c:pt idx="24">
                  <c:v>2005</c:v>
                </c:pt>
                <c:pt idx="25">
                  <c:v>2005</c:v>
                </c:pt>
                <c:pt idx="26">
                  <c:v>2005</c:v>
                </c:pt>
                <c:pt idx="27">
                  <c:v>2005</c:v>
                </c:pt>
                <c:pt idx="28">
                  <c:v>2005</c:v>
                </c:pt>
                <c:pt idx="29">
                  <c:v>2500</c:v>
                </c:pt>
                <c:pt idx="30">
                  <c:v>4000</c:v>
                </c:pt>
                <c:pt idx="31">
                  <c:v>4500</c:v>
                </c:pt>
                <c:pt idx="32">
                  <c:v>5000</c:v>
                </c:pt>
                <c:pt idx="33">
                  <c:v>5500</c:v>
                </c:pt>
                <c:pt idx="34">
                  <c:v>6000</c:v>
                </c:pt>
                <c:pt idx="35">
                  <c:v>6300</c:v>
                </c:pt>
                <c:pt idx="36">
                  <c:v>6600</c:v>
                </c:pt>
                <c:pt idx="37">
                  <c:v>7000</c:v>
                </c:pt>
                <c:pt idx="38">
                  <c:v>7500</c:v>
                </c:pt>
                <c:pt idx="39">
                  <c:v>8000</c:v>
                </c:pt>
                <c:pt idx="40">
                  <c:v>4200</c:v>
                </c:pt>
                <c:pt idx="41">
                  <c:v>5000</c:v>
                </c:pt>
                <c:pt idx="42">
                  <c:v>5500</c:v>
                </c:pt>
                <c:pt idx="43">
                  <c:v>6000</c:v>
                </c:pt>
                <c:pt idx="44">
                  <c:v>6500</c:v>
                </c:pt>
                <c:pt idx="45">
                  <c:v>6900</c:v>
                </c:pt>
                <c:pt idx="46">
                  <c:v>7000</c:v>
                </c:pt>
                <c:pt idx="47">
                  <c:v>7200</c:v>
                </c:pt>
                <c:pt idx="48">
                  <c:v>7300</c:v>
                </c:pt>
                <c:pt idx="49">
                  <c:v>7350</c:v>
                </c:pt>
                <c:pt idx="50">
                  <c:v>4500</c:v>
                </c:pt>
                <c:pt idx="51">
                  <c:v>5500</c:v>
                </c:pt>
                <c:pt idx="52">
                  <c:v>5900</c:v>
                </c:pt>
                <c:pt idx="53">
                  <c:v>6300</c:v>
                </c:pt>
                <c:pt idx="54">
                  <c:v>7000</c:v>
                </c:pt>
              </c:numCache>
            </c:numRef>
          </c:val>
          <c:smooth val="0"/>
          <c:extLst>
            <c:ext xmlns:c16="http://schemas.microsoft.com/office/drawing/2014/chart" uri="{C3380CC4-5D6E-409C-BE32-E72D297353CC}">
              <c16:uniqueId val="{00000000-F080-44F1-81AF-9CFDC5A6C1E0}"/>
            </c:ext>
          </c:extLst>
        </c:ser>
        <c:dLbls>
          <c:showLegendKey val="0"/>
          <c:showVal val="0"/>
          <c:showCatName val="0"/>
          <c:showSerName val="0"/>
          <c:showPercent val="0"/>
          <c:showBubbleSize val="0"/>
        </c:dLbls>
        <c:smooth val="0"/>
        <c:axId val="915338192"/>
        <c:axId val="915336528"/>
      </c:lineChart>
      <c:catAx>
        <c:axId val="915338192"/>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fr-FR"/>
          </a:p>
        </c:txPr>
        <c:crossAx val="915336528"/>
        <c:crosses val="autoZero"/>
        <c:auto val="1"/>
        <c:lblAlgn val="ctr"/>
        <c:lblOffset val="100"/>
        <c:noMultiLvlLbl val="0"/>
      </c:catAx>
      <c:valAx>
        <c:axId val="915336528"/>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fr-FR"/>
          </a:p>
        </c:txPr>
        <c:crossAx val="91533819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1.png"/></Relationships>
</file>

<file path=ppt/drawings/drawing1.xml><?xml version="1.0" encoding="utf-8"?>
<c:userShapes xmlns:c="http://schemas.openxmlformats.org/drawingml/2006/chart">
  <cdr:relSizeAnchor xmlns:cdr="http://schemas.openxmlformats.org/drawingml/2006/chartDrawing">
    <cdr:from>
      <cdr:x>0.16917</cdr:x>
      <cdr:y>0.02328</cdr:y>
    </cdr:from>
    <cdr:to>
      <cdr:x>0.62946</cdr:x>
      <cdr:y>0.16613</cdr:y>
    </cdr:to>
    <cdr:pic>
      <cdr:nvPicPr>
        <cdr:cNvPr id="2" name="chart" descr="&#10;">
          <a:extLst xmlns:a="http://schemas.openxmlformats.org/drawingml/2006/main">
            <a:ext uri="{FF2B5EF4-FFF2-40B4-BE49-F238E27FC236}">
              <a16:creationId xmlns:a16="http://schemas.microsoft.com/office/drawing/2014/main" id="{CB529C8B-5E56-44EC-99AA-BB96859FC07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044158" y="96396"/>
          <a:ext cx="2840982" cy="591363"/>
        </a:xfrm>
        <a:prstGeom xmlns:a="http://schemas.openxmlformats.org/drawingml/2006/main" prst="rect">
          <a:avLst/>
        </a:prstGeom>
      </cdr:spPr>
    </cdr:pic>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AFBC2C-BF83-4F25-884C-0A00F4837C1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706FC5B9-FF46-4E05-B618-719ED2ECF3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1A30F797-1D31-4826-A5CE-DCE6091E6CF7}"/>
              </a:ext>
            </a:extLst>
          </p:cNvPr>
          <p:cNvSpPr>
            <a:spLocks noGrp="1"/>
          </p:cNvSpPr>
          <p:nvPr>
            <p:ph type="dt" sz="half" idx="10"/>
          </p:nvPr>
        </p:nvSpPr>
        <p:spPr/>
        <p:txBody>
          <a:bodyPr/>
          <a:lstStyle/>
          <a:p>
            <a:fld id="{5B69E3B4-651A-4083-8266-1D2F0DFCAEB7}" type="datetimeFigureOut">
              <a:rPr lang="fr-BE" smtClean="0"/>
              <a:t>16-02-22</a:t>
            </a:fld>
            <a:endParaRPr lang="fr-BE"/>
          </a:p>
        </p:txBody>
      </p:sp>
      <p:sp>
        <p:nvSpPr>
          <p:cNvPr id="5" name="Espace réservé du pied de page 4">
            <a:extLst>
              <a:ext uri="{FF2B5EF4-FFF2-40B4-BE49-F238E27FC236}">
                <a16:creationId xmlns:a16="http://schemas.microsoft.com/office/drawing/2014/main" id="{55C1A8E6-19E2-4EA5-93F2-6F029053FC6F}"/>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B67B1E9B-4698-4ABC-B4DC-6B0704FF8021}"/>
              </a:ext>
            </a:extLst>
          </p:cNvPr>
          <p:cNvSpPr>
            <a:spLocks noGrp="1"/>
          </p:cNvSpPr>
          <p:nvPr>
            <p:ph type="sldNum" sz="quarter" idx="12"/>
          </p:nvPr>
        </p:nvSpPr>
        <p:spPr/>
        <p:txBody>
          <a:bodyPr/>
          <a:lstStyle/>
          <a:p>
            <a:fld id="{E81C8035-F72B-4DD2-A0E1-A7F40F92E7D9}" type="slidenum">
              <a:rPr lang="fr-BE" smtClean="0"/>
              <a:t>‹N°›</a:t>
            </a:fld>
            <a:endParaRPr lang="fr-BE"/>
          </a:p>
        </p:txBody>
      </p:sp>
    </p:spTree>
    <p:extLst>
      <p:ext uri="{BB962C8B-B14F-4D97-AF65-F5344CB8AC3E}">
        <p14:creationId xmlns:p14="http://schemas.microsoft.com/office/powerpoint/2010/main" val="1626912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D27D58-D6F8-42CE-BBCC-8E22A24A18A4}"/>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B38F64AD-6941-4FF6-BCAF-E69FA7C94E9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426DE175-BBB3-4B72-8910-9829D9F054E5}"/>
              </a:ext>
            </a:extLst>
          </p:cNvPr>
          <p:cNvSpPr>
            <a:spLocks noGrp="1"/>
          </p:cNvSpPr>
          <p:nvPr>
            <p:ph type="dt" sz="half" idx="10"/>
          </p:nvPr>
        </p:nvSpPr>
        <p:spPr/>
        <p:txBody>
          <a:bodyPr/>
          <a:lstStyle/>
          <a:p>
            <a:fld id="{5B69E3B4-651A-4083-8266-1D2F0DFCAEB7}" type="datetimeFigureOut">
              <a:rPr lang="fr-BE" smtClean="0"/>
              <a:t>16-02-22</a:t>
            </a:fld>
            <a:endParaRPr lang="fr-BE"/>
          </a:p>
        </p:txBody>
      </p:sp>
      <p:sp>
        <p:nvSpPr>
          <p:cNvPr id="5" name="Espace réservé du pied de page 4">
            <a:extLst>
              <a:ext uri="{FF2B5EF4-FFF2-40B4-BE49-F238E27FC236}">
                <a16:creationId xmlns:a16="http://schemas.microsoft.com/office/drawing/2014/main" id="{7C8F91CE-2C77-45F7-A942-72ACD5B66C2E}"/>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8553BD9D-4DDF-4898-BAAE-6664276C11CF}"/>
              </a:ext>
            </a:extLst>
          </p:cNvPr>
          <p:cNvSpPr>
            <a:spLocks noGrp="1"/>
          </p:cNvSpPr>
          <p:nvPr>
            <p:ph type="sldNum" sz="quarter" idx="12"/>
          </p:nvPr>
        </p:nvSpPr>
        <p:spPr/>
        <p:txBody>
          <a:bodyPr/>
          <a:lstStyle/>
          <a:p>
            <a:fld id="{E81C8035-F72B-4DD2-A0E1-A7F40F92E7D9}" type="slidenum">
              <a:rPr lang="fr-BE" smtClean="0"/>
              <a:t>‹N°›</a:t>
            </a:fld>
            <a:endParaRPr lang="fr-BE"/>
          </a:p>
        </p:txBody>
      </p:sp>
    </p:spTree>
    <p:extLst>
      <p:ext uri="{BB962C8B-B14F-4D97-AF65-F5344CB8AC3E}">
        <p14:creationId xmlns:p14="http://schemas.microsoft.com/office/powerpoint/2010/main" val="529268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4D1010F-F21B-4ABC-AAE9-2D936F4A5CF4}"/>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5F3B765D-55FE-4748-9DD6-A046D71193C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DCA24E89-A2F3-44EA-97AE-043CCEDA9106}"/>
              </a:ext>
            </a:extLst>
          </p:cNvPr>
          <p:cNvSpPr>
            <a:spLocks noGrp="1"/>
          </p:cNvSpPr>
          <p:nvPr>
            <p:ph type="dt" sz="half" idx="10"/>
          </p:nvPr>
        </p:nvSpPr>
        <p:spPr/>
        <p:txBody>
          <a:bodyPr/>
          <a:lstStyle/>
          <a:p>
            <a:fld id="{5B69E3B4-651A-4083-8266-1D2F0DFCAEB7}" type="datetimeFigureOut">
              <a:rPr lang="fr-BE" smtClean="0"/>
              <a:t>16-02-22</a:t>
            </a:fld>
            <a:endParaRPr lang="fr-BE"/>
          </a:p>
        </p:txBody>
      </p:sp>
      <p:sp>
        <p:nvSpPr>
          <p:cNvPr id="5" name="Espace réservé du pied de page 4">
            <a:extLst>
              <a:ext uri="{FF2B5EF4-FFF2-40B4-BE49-F238E27FC236}">
                <a16:creationId xmlns:a16="http://schemas.microsoft.com/office/drawing/2014/main" id="{5ADA58D3-9B82-4099-8367-2A9AA7756175}"/>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A4CBB858-FDBE-4FE0-B5F4-838F550D9C80}"/>
              </a:ext>
            </a:extLst>
          </p:cNvPr>
          <p:cNvSpPr>
            <a:spLocks noGrp="1"/>
          </p:cNvSpPr>
          <p:nvPr>
            <p:ph type="sldNum" sz="quarter" idx="12"/>
          </p:nvPr>
        </p:nvSpPr>
        <p:spPr/>
        <p:txBody>
          <a:bodyPr/>
          <a:lstStyle/>
          <a:p>
            <a:fld id="{E81C8035-F72B-4DD2-A0E1-A7F40F92E7D9}" type="slidenum">
              <a:rPr lang="fr-BE" smtClean="0"/>
              <a:t>‹N°›</a:t>
            </a:fld>
            <a:endParaRPr lang="fr-BE"/>
          </a:p>
        </p:txBody>
      </p:sp>
    </p:spTree>
    <p:extLst>
      <p:ext uri="{BB962C8B-B14F-4D97-AF65-F5344CB8AC3E}">
        <p14:creationId xmlns:p14="http://schemas.microsoft.com/office/powerpoint/2010/main" val="359710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E78F70-EB56-40AF-A134-324611D7362D}"/>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ACC9BBE4-0BB1-4F35-BB8B-F84D18313D0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0B94FB51-2B7B-4025-8E12-C2489BC23010}"/>
              </a:ext>
            </a:extLst>
          </p:cNvPr>
          <p:cNvSpPr>
            <a:spLocks noGrp="1"/>
          </p:cNvSpPr>
          <p:nvPr>
            <p:ph type="dt" sz="half" idx="10"/>
          </p:nvPr>
        </p:nvSpPr>
        <p:spPr/>
        <p:txBody>
          <a:bodyPr/>
          <a:lstStyle/>
          <a:p>
            <a:fld id="{5B69E3B4-651A-4083-8266-1D2F0DFCAEB7}" type="datetimeFigureOut">
              <a:rPr lang="fr-BE" smtClean="0"/>
              <a:t>16-02-22</a:t>
            </a:fld>
            <a:endParaRPr lang="fr-BE"/>
          </a:p>
        </p:txBody>
      </p:sp>
      <p:sp>
        <p:nvSpPr>
          <p:cNvPr id="5" name="Espace réservé du pied de page 4">
            <a:extLst>
              <a:ext uri="{FF2B5EF4-FFF2-40B4-BE49-F238E27FC236}">
                <a16:creationId xmlns:a16="http://schemas.microsoft.com/office/drawing/2014/main" id="{50E18E05-1A8B-4D3E-82D2-12D0D32C96A7}"/>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2864AB13-858E-4214-B38E-7A041EC22868}"/>
              </a:ext>
            </a:extLst>
          </p:cNvPr>
          <p:cNvSpPr>
            <a:spLocks noGrp="1"/>
          </p:cNvSpPr>
          <p:nvPr>
            <p:ph type="sldNum" sz="quarter" idx="12"/>
          </p:nvPr>
        </p:nvSpPr>
        <p:spPr/>
        <p:txBody>
          <a:bodyPr/>
          <a:lstStyle/>
          <a:p>
            <a:fld id="{E81C8035-F72B-4DD2-A0E1-A7F40F92E7D9}" type="slidenum">
              <a:rPr lang="fr-BE" smtClean="0"/>
              <a:t>‹N°›</a:t>
            </a:fld>
            <a:endParaRPr lang="fr-BE"/>
          </a:p>
        </p:txBody>
      </p:sp>
    </p:spTree>
    <p:extLst>
      <p:ext uri="{BB962C8B-B14F-4D97-AF65-F5344CB8AC3E}">
        <p14:creationId xmlns:p14="http://schemas.microsoft.com/office/powerpoint/2010/main" val="703614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8B062D-323D-4596-BE92-8705A108D38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E625D7BE-7D34-4F9B-89D8-7D69CCFEAF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3D1F121-F349-4B13-BDE9-4470531ECDAF}"/>
              </a:ext>
            </a:extLst>
          </p:cNvPr>
          <p:cNvSpPr>
            <a:spLocks noGrp="1"/>
          </p:cNvSpPr>
          <p:nvPr>
            <p:ph type="dt" sz="half" idx="10"/>
          </p:nvPr>
        </p:nvSpPr>
        <p:spPr/>
        <p:txBody>
          <a:bodyPr/>
          <a:lstStyle/>
          <a:p>
            <a:fld id="{5B69E3B4-651A-4083-8266-1D2F0DFCAEB7}" type="datetimeFigureOut">
              <a:rPr lang="fr-BE" smtClean="0"/>
              <a:t>16-02-22</a:t>
            </a:fld>
            <a:endParaRPr lang="fr-BE"/>
          </a:p>
        </p:txBody>
      </p:sp>
      <p:sp>
        <p:nvSpPr>
          <p:cNvPr id="5" name="Espace réservé du pied de page 4">
            <a:extLst>
              <a:ext uri="{FF2B5EF4-FFF2-40B4-BE49-F238E27FC236}">
                <a16:creationId xmlns:a16="http://schemas.microsoft.com/office/drawing/2014/main" id="{BE3B100F-1449-4EDB-B2A7-1BBDB45F875B}"/>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CDC97D93-927C-4D39-AEED-6D6507317A1C}"/>
              </a:ext>
            </a:extLst>
          </p:cNvPr>
          <p:cNvSpPr>
            <a:spLocks noGrp="1"/>
          </p:cNvSpPr>
          <p:nvPr>
            <p:ph type="sldNum" sz="quarter" idx="12"/>
          </p:nvPr>
        </p:nvSpPr>
        <p:spPr/>
        <p:txBody>
          <a:bodyPr/>
          <a:lstStyle/>
          <a:p>
            <a:fld id="{E81C8035-F72B-4DD2-A0E1-A7F40F92E7D9}" type="slidenum">
              <a:rPr lang="fr-BE" smtClean="0"/>
              <a:t>‹N°›</a:t>
            </a:fld>
            <a:endParaRPr lang="fr-BE"/>
          </a:p>
        </p:txBody>
      </p:sp>
    </p:spTree>
    <p:extLst>
      <p:ext uri="{BB962C8B-B14F-4D97-AF65-F5344CB8AC3E}">
        <p14:creationId xmlns:p14="http://schemas.microsoft.com/office/powerpoint/2010/main" val="1697300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9C97A9-D6B2-4575-AF57-B7BC5F85A7DD}"/>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A7E242CE-0BBC-4FB3-BFC0-286EC18AD82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B0D26AB8-5342-4383-BADC-1862806599B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08B91C67-5FD0-4F52-884C-A61DD1D5C296}"/>
              </a:ext>
            </a:extLst>
          </p:cNvPr>
          <p:cNvSpPr>
            <a:spLocks noGrp="1"/>
          </p:cNvSpPr>
          <p:nvPr>
            <p:ph type="dt" sz="half" idx="10"/>
          </p:nvPr>
        </p:nvSpPr>
        <p:spPr/>
        <p:txBody>
          <a:bodyPr/>
          <a:lstStyle/>
          <a:p>
            <a:fld id="{5B69E3B4-651A-4083-8266-1D2F0DFCAEB7}" type="datetimeFigureOut">
              <a:rPr lang="fr-BE" smtClean="0"/>
              <a:t>16-02-22</a:t>
            </a:fld>
            <a:endParaRPr lang="fr-BE"/>
          </a:p>
        </p:txBody>
      </p:sp>
      <p:sp>
        <p:nvSpPr>
          <p:cNvPr id="6" name="Espace réservé du pied de page 5">
            <a:extLst>
              <a:ext uri="{FF2B5EF4-FFF2-40B4-BE49-F238E27FC236}">
                <a16:creationId xmlns:a16="http://schemas.microsoft.com/office/drawing/2014/main" id="{28B79EC6-E6DD-49D6-8CBD-65C876317A0A}"/>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B70A3EFC-E26B-4A75-B00B-05354E8F3914}"/>
              </a:ext>
            </a:extLst>
          </p:cNvPr>
          <p:cNvSpPr>
            <a:spLocks noGrp="1"/>
          </p:cNvSpPr>
          <p:nvPr>
            <p:ph type="sldNum" sz="quarter" idx="12"/>
          </p:nvPr>
        </p:nvSpPr>
        <p:spPr/>
        <p:txBody>
          <a:bodyPr/>
          <a:lstStyle/>
          <a:p>
            <a:fld id="{E81C8035-F72B-4DD2-A0E1-A7F40F92E7D9}" type="slidenum">
              <a:rPr lang="fr-BE" smtClean="0"/>
              <a:t>‹N°›</a:t>
            </a:fld>
            <a:endParaRPr lang="fr-BE"/>
          </a:p>
        </p:txBody>
      </p:sp>
    </p:spTree>
    <p:extLst>
      <p:ext uri="{BB962C8B-B14F-4D97-AF65-F5344CB8AC3E}">
        <p14:creationId xmlns:p14="http://schemas.microsoft.com/office/powerpoint/2010/main" val="418724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A0EA02-A787-4963-9C7D-8B1D33A4F38F}"/>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B7D2DB44-F2B8-4AAB-9CC2-3A29C75546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E0DBA6C-2D80-4517-B939-64912EBC200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388331B8-ABF9-45D5-A76D-C477E0068B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4927D74-B522-41A0-9B78-DB73F3209DC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39FD12DC-F6BB-4866-A09A-B8B149175CAF}"/>
              </a:ext>
            </a:extLst>
          </p:cNvPr>
          <p:cNvSpPr>
            <a:spLocks noGrp="1"/>
          </p:cNvSpPr>
          <p:nvPr>
            <p:ph type="dt" sz="half" idx="10"/>
          </p:nvPr>
        </p:nvSpPr>
        <p:spPr/>
        <p:txBody>
          <a:bodyPr/>
          <a:lstStyle/>
          <a:p>
            <a:fld id="{5B69E3B4-651A-4083-8266-1D2F0DFCAEB7}" type="datetimeFigureOut">
              <a:rPr lang="fr-BE" smtClean="0"/>
              <a:t>16-02-22</a:t>
            </a:fld>
            <a:endParaRPr lang="fr-BE"/>
          </a:p>
        </p:txBody>
      </p:sp>
      <p:sp>
        <p:nvSpPr>
          <p:cNvPr id="8" name="Espace réservé du pied de page 7">
            <a:extLst>
              <a:ext uri="{FF2B5EF4-FFF2-40B4-BE49-F238E27FC236}">
                <a16:creationId xmlns:a16="http://schemas.microsoft.com/office/drawing/2014/main" id="{6C172EED-F720-4C3B-BFEA-1CD67DBFD1A0}"/>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3587E369-812D-47C6-A24A-C1710ACA12BE}"/>
              </a:ext>
            </a:extLst>
          </p:cNvPr>
          <p:cNvSpPr>
            <a:spLocks noGrp="1"/>
          </p:cNvSpPr>
          <p:nvPr>
            <p:ph type="sldNum" sz="quarter" idx="12"/>
          </p:nvPr>
        </p:nvSpPr>
        <p:spPr/>
        <p:txBody>
          <a:bodyPr/>
          <a:lstStyle/>
          <a:p>
            <a:fld id="{E81C8035-F72B-4DD2-A0E1-A7F40F92E7D9}" type="slidenum">
              <a:rPr lang="fr-BE" smtClean="0"/>
              <a:t>‹N°›</a:t>
            </a:fld>
            <a:endParaRPr lang="fr-BE"/>
          </a:p>
        </p:txBody>
      </p:sp>
    </p:spTree>
    <p:extLst>
      <p:ext uri="{BB962C8B-B14F-4D97-AF65-F5344CB8AC3E}">
        <p14:creationId xmlns:p14="http://schemas.microsoft.com/office/powerpoint/2010/main" val="4065597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AA4675-E989-4417-8FF8-6E7EF09B8E53}"/>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F8341D8E-3537-4B0E-B7AD-1A8FE7E6C58C}"/>
              </a:ext>
            </a:extLst>
          </p:cNvPr>
          <p:cNvSpPr>
            <a:spLocks noGrp="1"/>
          </p:cNvSpPr>
          <p:nvPr>
            <p:ph type="dt" sz="half" idx="10"/>
          </p:nvPr>
        </p:nvSpPr>
        <p:spPr/>
        <p:txBody>
          <a:bodyPr/>
          <a:lstStyle/>
          <a:p>
            <a:fld id="{5B69E3B4-651A-4083-8266-1D2F0DFCAEB7}" type="datetimeFigureOut">
              <a:rPr lang="fr-BE" smtClean="0"/>
              <a:t>16-02-22</a:t>
            </a:fld>
            <a:endParaRPr lang="fr-BE"/>
          </a:p>
        </p:txBody>
      </p:sp>
      <p:sp>
        <p:nvSpPr>
          <p:cNvPr id="4" name="Espace réservé du pied de page 3">
            <a:extLst>
              <a:ext uri="{FF2B5EF4-FFF2-40B4-BE49-F238E27FC236}">
                <a16:creationId xmlns:a16="http://schemas.microsoft.com/office/drawing/2014/main" id="{D7EFCAED-F165-4A85-9BCC-D54C3F601079}"/>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3BF97FFD-8678-4C80-B4E4-6D62F7A1D64A}"/>
              </a:ext>
            </a:extLst>
          </p:cNvPr>
          <p:cNvSpPr>
            <a:spLocks noGrp="1"/>
          </p:cNvSpPr>
          <p:nvPr>
            <p:ph type="sldNum" sz="quarter" idx="12"/>
          </p:nvPr>
        </p:nvSpPr>
        <p:spPr/>
        <p:txBody>
          <a:bodyPr/>
          <a:lstStyle/>
          <a:p>
            <a:fld id="{E81C8035-F72B-4DD2-A0E1-A7F40F92E7D9}" type="slidenum">
              <a:rPr lang="fr-BE" smtClean="0"/>
              <a:t>‹N°›</a:t>
            </a:fld>
            <a:endParaRPr lang="fr-BE"/>
          </a:p>
        </p:txBody>
      </p:sp>
    </p:spTree>
    <p:extLst>
      <p:ext uri="{BB962C8B-B14F-4D97-AF65-F5344CB8AC3E}">
        <p14:creationId xmlns:p14="http://schemas.microsoft.com/office/powerpoint/2010/main" val="3536306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7F53D8E-131C-474C-B194-EDB7C31E02F8}"/>
              </a:ext>
            </a:extLst>
          </p:cNvPr>
          <p:cNvSpPr>
            <a:spLocks noGrp="1"/>
          </p:cNvSpPr>
          <p:nvPr>
            <p:ph type="dt" sz="half" idx="10"/>
          </p:nvPr>
        </p:nvSpPr>
        <p:spPr/>
        <p:txBody>
          <a:bodyPr/>
          <a:lstStyle/>
          <a:p>
            <a:fld id="{5B69E3B4-651A-4083-8266-1D2F0DFCAEB7}" type="datetimeFigureOut">
              <a:rPr lang="fr-BE" smtClean="0"/>
              <a:t>16-02-22</a:t>
            </a:fld>
            <a:endParaRPr lang="fr-BE"/>
          </a:p>
        </p:txBody>
      </p:sp>
      <p:sp>
        <p:nvSpPr>
          <p:cNvPr id="3" name="Espace réservé du pied de page 2">
            <a:extLst>
              <a:ext uri="{FF2B5EF4-FFF2-40B4-BE49-F238E27FC236}">
                <a16:creationId xmlns:a16="http://schemas.microsoft.com/office/drawing/2014/main" id="{64435EE5-B159-4CA1-B185-E01C69CEC5C4}"/>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C33D3599-A308-425D-916C-4DFB32B177A8}"/>
              </a:ext>
            </a:extLst>
          </p:cNvPr>
          <p:cNvSpPr>
            <a:spLocks noGrp="1"/>
          </p:cNvSpPr>
          <p:nvPr>
            <p:ph type="sldNum" sz="quarter" idx="12"/>
          </p:nvPr>
        </p:nvSpPr>
        <p:spPr/>
        <p:txBody>
          <a:bodyPr/>
          <a:lstStyle/>
          <a:p>
            <a:fld id="{E81C8035-F72B-4DD2-A0E1-A7F40F92E7D9}" type="slidenum">
              <a:rPr lang="fr-BE" smtClean="0"/>
              <a:t>‹N°›</a:t>
            </a:fld>
            <a:endParaRPr lang="fr-BE"/>
          </a:p>
        </p:txBody>
      </p:sp>
    </p:spTree>
    <p:extLst>
      <p:ext uri="{BB962C8B-B14F-4D97-AF65-F5344CB8AC3E}">
        <p14:creationId xmlns:p14="http://schemas.microsoft.com/office/powerpoint/2010/main" val="2893424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1DF1D2-3D0B-4CDA-A905-3D4E8AE4B51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07F76513-B08B-472B-80C8-13241B16DD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F13EE85A-6FCE-43D2-8626-63844EE9A2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5F3E30B-7DE0-4C3A-8DA3-EFD840252E42}"/>
              </a:ext>
            </a:extLst>
          </p:cNvPr>
          <p:cNvSpPr>
            <a:spLocks noGrp="1"/>
          </p:cNvSpPr>
          <p:nvPr>
            <p:ph type="dt" sz="half" idx="10"/>
          </p:nvPr>
        </p:nvSpPr>
        <p:spPr/>
        <p:txBody>
          <a:bodyPr/>
          <a:lstStyle/>
          <a:p>
            <a:fld id="{5B69E3B4-651A-4083-8266-1D2F0DFCAEB7}" type="datetimeFigureOut">
              <a:rPr lang="fr-BE" smtClean="0"/>
              <a:t>16-02-22</a:t>
            </a:fld>
            <a:endParaRPr lang="fr-BE"/>
          </a:p>
        </p:txBody>
      </p:sp>
      <p:sp>
        <p:nvSpPr>
          <p:cNvPr id="6" name="Espace réservé du pied de page 5">
            <a:extLst>
              <a:ext uri="{FF2B5EF4-FFF2-40B4-BE49-F238E27FC236}">
                <a16:creationId xmlns:a16="http://schemas.microsoft.com/office/drawing/2014/main" id="{8034A1F4-E291-49C9-BFEF-B389930F1587}"/>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25DF868B-FFAD-453F-A982-BB82C59459F9}"/>
              </a:ext>
            </a:extLst>
          </p:cNvPr>
          <p:cNvSpPr>
            <a:spLocks noGrp="1"/>
          </p:cNvSpPr>
          <p:nvPr>
            <p:ph type="sldNum" sz="quarter" idx="12"/>
          </p:nvPr>
        </p:nvSpPr>
        <p:spPr/>
        <p:txBody>
          <a:bodyPr/>
          <a:lstStyle/>
          <a:p>
            <a:fld id="{E81C8035-F72B-4DD2-A0E1-A7F40F92E7D9}" type="slidenum">
              <a:rPr lang="fr-BE" smtClean="0"/>
              <a:t>‹N°›</a:t>
            </a:fld>
            <a:endParaRPr lang="fr-BE"/>
          </a:p>
        </p:txBody>
      </p:sp>
    </p:spTree>
    <p:extLst>
      <p:ext uri="{BB962C8B-B14F-4D97-AF65-F5344CB8AC3E}">
        <p14:creationId xmlns:p14="http://schemas.microsoft.com/office/powerpoint/2010/main" val="3777120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E0EB07-B1FD-4668-A357-DFE3AC90745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5470EF86-3A30-49DE-B88D-C3CA24F082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FD329EA8-B389-4783-B031-5BB35D226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E42FB90-FF18-4DB0-A048-2D17C4507D85}"/>
              </a:ext>
            </a:extLst>
          </p:cNvPr>
          <p:cNvSpPr>
            <a:spLocks noGrp="1"/>
          </p:cNvSpPr>
          <p:nvPr>
            <p:ph type="dt" sz="half" idx="10"/>
          </p:nvPr>
        </p:nvSpPr>
        <p:spPr/>
        <p:txBody>
          <a:bodyPr/>
          <a:lstStyle/>
          <a:p>
            <a:fld id="{5B69E3B4-651A-4083-8266-1D2F0DFCAEB7}" type="datetimeFigureOut">
              <a:rPr lang="fr-BE" smtClean="0"/>
              <a:t>16-02-22</a:t>
            </a:fld>
            <a:endParaRPr lang="fr-BE"/>
          </a:p>
        </p:txBody>
      </p:sp>
      <p:sp>
        <p:nvSpPr>
          <p:cNvPr id="6" name="Espace réservé du pied de page 5">
            <a:extLst>
              <a:ext uri="{FF2B5EF4-FFF2-40B4-BE49-F238E27FC236}">
                <a16:creationId xmlns:a16="http://schemas.microsoft.com/office/drawing/2014/main" id="{FD81FC40-C0F5-43E3-B245-5536EDEF4DF3}"/>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D1EB9E62-A109-463C-907C-7B7F17C2BCDA}"/>
              </a:ext>
            </a:extLst>
          </p:cNvPr>
          <p:cNvSpPr>
            <a:spLocks noGrp="1"/>
          </p:cNvSpPr>
          <p:nvPr>
            <p:ph type="sldNum" sz="quarter" idx="12"/>
          </p:nvPr>
        </p:nvSpPr>
        <p:spPr/>
        <p:txBody>
          <a:bodyPr/>
          <a:lstStyle/>
          <a:p>
            <a:fld id="{E81C8035-F72B-4DD2-A0E1-A7F40F92E7D9}" type="slidenum">
              <a:rPr lang="fr-BE" smtClean="0"/>
              <a:t>‹N°›</a:t>
            </a:fld>
            <a:endParaRPr lang="fr-BE"/>
          </a:p>
        </p:txBody>
      </p:sp>
    </p:spTree>
    <p:extLst>
      <p:ext uri="{BB962C8B-B14F-4D97-AF65-F5344CB8AC3E}">
        <p14:creationId xmlns:p14="http://schemas.microsoft.com/office/powerpoint/2010/main" val="2451544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B035D90-0829-4DB4-80FE-F6501C93CC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72638DB6-79ED-41C2-9AA4-438EE8CB4B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65792778-19BB-4713-91A5-1EB85E17B8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9E3B4-651A-4083-8266-1D2F0DFCAEB7}" type="datetimeFigureOut">
              <a:rPr lang="fr-BE" smtClean="0"/>
              <a:t>16-02-22</a:t>
            </a:fld>
            <a:endParaRPr lang="fr-BE"/>
          </a:p>
        </p:txBody>
      </p:sp>
      <p:sp>
        <p:nvSpPr>
          <p:cNvPr id="5" name="Espace réservé du pied de page 4">
            <a:extLst>
              <a:ext uri="{FF2B5EF4-FFF2-40B4-BE49-F238E27FC236}">
                <a16:creationId xmlns:a16="http://schemas.microsoft.com/office/drawing/2014/main" id="{F5F6F585-40F5-446A-A918-A1C41F08B0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D139E4BA-F26A-4EB5-9E0C-44A8215878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1C8035-F72B-4DD2-A0E1-A7F40F92E7D9}" type="slidenum">
              <a:rPr lang="fr-BE" smtClean="0"/>
              <a:t>‹N°›</a:t>
            </a:fld>
            <a:endParaRPr lang="fr-BE"/>
          </a:p>
        </p:txBody>
      </p:sp>
    </p:spTree>
    <p:extLst>
      <p:ext uri="{BB962C8B-B14F-4D97-AF65-F5344CB8AC3E}">
        <p14:creationId xmlns:p14="http://schemas.microsoft.com/office/powerpoint/2010/main" val="1716329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1B967433-1353-419F-8A1B-67EA850C84DA}"/>
              </a:ext>
            </a:extLst>
          </p:cNvPr>
          <p:cNvSpPr>
            <a:spLocks noGrp="1"/>
          </p:cNvSpPr>
          <p:nvPr>
            <p:ph type="subTitle" idx="1"/>
          </p:nvPr>
        </p:nvSpPr>
        <p:spPr>
          <a:xfrm>
            <a:off x="-1750624" y="10146764"/>
            <a:ext cx="1048916" cy="65232"/>
          </a:xfrm>
        </p:spPr>
        <p:txBody>
          <a:bodyPr>
            <a:normAutofit fontScale="25000" lnSpcReduction="20000"/>
          </a:bodyPr>
          <a:lstStyle/>
          <a:p>
            <a:endParaRPr lang="fr-BE" dirty="0"/>
          </a:p>
        </p:txBody>
      </p:sp>
      <p:sp>
        <p:nvSpPr>
          <p:cNvPr id="7" name="ZoneTexte 6">
            <a:extLst>
              <a:ext uri="{FF2B5EF4-FFF2-40B4-BE49-F238E27FC236}">
                <a16:creationId xmlns:a16="http://schemas.microsoft.com/office/drawing/2014/main" id="{F0BD5DFE-4E3D-4C53-996A-0E369339F432}"/>
              </a:ext>
            </a:extLst>
          </p:cNvPr>
          <p:cNvSpPr txBox="1"/>
          <p:nvPr/>
        </p:nvSpPr>
        <p:spPr>
          <a:xfrm>
            <a:off x="2764365" y="587360"/>
            <a:ext cx="6972300" cy="923330"/>
          </a:xfrm>
          <a:prstGeom prst="rect">
            <a:avLst/>
          </a:prstGeom>
          <a:noFill/>
        </p:spPr>
        <p:txBody>
          <a:bodyPr wrap="square">
            <a:spAutoFit/>
          </a:bodyPr>
          <a:lstStyle/>
          <a:p>
            <a:pPr algn="ctr"/>
            <a:r>
              <a:rPr lang="fr-FR" sz="1800" dirty="0">
                <a:latin typeface="Arial"/>
                <a:cs typeface="Arial"/>
              </a:rPr>
              <a:t>SOIREE D’INFORMATION</a:t>
            </a:r>
            <a:br>
              <a:rPr lang="fr-FR" sz="1800" dirty="0">
                <a:latin typeface="Arial"/>
                <a:cs typeface="Arial"/>
              </a:rPr>
            </a:br>
            <a:r>
              <a:rPr lang="fr-FR" sz="1800" dirty="0">
                <a:latin typeface="Arial"/>
                <a:cs typeface="Arial"/>
              </a:rPr>
              <a:t>INFO-AVOND</a:t>
            </a:r>
            <a:br>
              <a:rPr lang="fr-FR" sz="1800" i="1" dirty="0">
                <a:solidFill>
                  <a:srgbClr val="FF0000"/>
                </a:solidFill>
              </a:rPr>
            </a:br>
            <a:endParaRPr lang="fr-BE" dirty="0"/>
          </a:p>
        </p:txBody>
      </p:sp>
      <p:sp>
        <p:nvSpPr>
          <p:cNvPr id="8" name="ZoneTexte 7">
            <a:extLst>
              <a:ext uri="{FF2B5EF4-FFF2-40B4-BE49-F238E27FC236}">
                <a16:creationId xmlns:a16="http://schemas.microsoft.com/office/drawing/2014/main" id="{4F052516-DAFC-4F0A-A375-9E2B853B2074}"/>
              </a:ext>
            </a:extLst>
          </p:cNvPr>
          <p:cNvSpPr txBox="1"/>
          <p:nvPr/>
        </p:nvSpPr>
        <p:spPr>
          <a:xfrm>
            <a:off x="2676525" y="1176712"/>
            <a:ext cx="7147982" cy="461665"/>
          </a:xfrm>
          <a:prstGeom prst="rect">
            <a:avLst/>
          </a:prstGeom>
          <a:noFill/>
        </p:spPr>
        <p:txBody>
          <a:bodyPr wrap="square" rtlCol="0">
            <a:spAutoFit/>
          </a:bodyPr>
          <a:lstStyle/>
          <a:p>
            <a:r>
              <a:rPr lang="fr-FR" sz="2400" dirty="0"/>
              <a:t>  </a:t>
            </a:r>
            <a:r>
              <a:rPr lang="fr-FR" sz="2400" b="1" dirty="0">
                <a:latin typeface="Arial"/>
                <a:cs typeface="Arial"/>
              </a:rPr>
              <a:t>RENOLUTION – URBANISME ET PATRIMOINE</a:t>
            </a:r>
          </a:p>
        </p:txBody>
      </p:sp>
      <p:pic>
        <p:nvPicPr>
          <p:cNvPr id="9" name="Picture 2" descr="Accueil – AriB">
            <a:extLst>
              <a:ext uri="{FF2B5EF4-FFF2-40B4-BE49-F238E27FC236}">
                <a16:creationId xmlns:a16="http://schemas.microsoft.com/office/drawing/2014/main" id="{B4D02A6A-EB0B-4F66-9651-41A34DE92F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2311" y="6087480"/>
            <a:ext cx="1059840" cy="539794"/>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1B52E75A-E569-46E3-9A28-0941A2CF91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851" y="6102274"/>
            <a:ext cx="1260001" cy="525000"/>
          </a:xfrm>
          <a:prstGeom prst="rect">
            <a:avLst/>
          </a:prstGeom>
        </p:spPr>
      </p:pic>
      <p:pic>
        <p:nvPicPr>
          <p:cNvPr id="11" name="Image 10" descr="Une image contenant ciel, extérieur, bâtiment, maison&#10;&#10;Description générée automatiquement">
            <a:extLst>
              <a:ext uri="{FF2B5EF4-FFF2-40B4-BE49-F238E27FC236}">
                <a16:creationId xmlns:a16="http://schemas.microsoft.com/office/drawing/2014/main" id="{28EF520F-0D5B-4E43-B5EF-9B631E00A09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3155571" y="2114217"/>
            <a:ext cx="6189889" cy="33330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57412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9CCC20-63B5-4612-A0CB-3E7A09B0A55D}"/>
              </a:ext>
            </a:extLst>
          </p:cNvPr>
          <p:cNvSpPr>
            <a:spLocks noGrp="1"/>
          </p:cNvSpPr>
          <p:nvPr>
            <p:ph type="title"/>
          </p:nvPr>
        </p:nvSpPr>
        <p:spPr>
          <a:xfrm>
            <a:off x="838200" y="365126"/>
            <a:ext cx="10515600" cy="567748"/>
          </a:xfrm>
        </p:spPr>
        <p:txBody>
          <a:bodyPr>
            <a:noAutofit/>
          </a:bodyPr>
          <a:lstStyle/>
          <a:p>
            <a:r>
              <a:rPr lang="fr-BE" sz="3600" b="1" dirty="0"/>
              <a:t>Patrimoine</a:t>
            </a:r>
          </a:p>
        </p:txBody>
      </p:sp>
      <p:sp>
        <p:nvSpPr>
          <p:cNvPr id="3" name="Espace réservé du contenu 2">
            <a:extLst>
              <a:ext uri="{FF2B5EF4-FFF2-40B4-BE49-F238E27FC236}">
                <a16:creationId xmlns:a16="http://schemas.microsoft.com/office/drawing/2014/main" id="{C53F2D50-6D4A-40B4-B6F1-8F95B0C64853}"/>
              </a:ext>
            </a:extLst>
          </p:cNvPr>
          <p:cNvSpPr>
            <a:spLocks noGrp="1"/>
          </p:cNvSpPr>
          <p:nvPr>
            <p:ph idx="1"/>
          </p:nvPr>
        </p:nvSpPr>
        <p:spPr>
          <a:xfrm>
            <a:off x="838200" y="1006186"/>
            <a:ext cx="9210675" cy="3962399"/>
          </a:xfrm>
        </p:spPr>
        <p:txBody>
          <a:bodyPr>
            <a:normAutofit/>
          </a:bodyPr>
          <a:lstStyle/>
          <a:p>
            <a:pPr marL="457200" indent="-457200">
              <a:buAutoNum type="arabicPeriod"/>
            </a:pPr>
            <a:r>
              <a:rPr lang="fr-FR" sz="2400" b="1" dirty="0" err="1"/>
              <a:t>Brugis</a:t>
            </a:r>
            <a:endParaRPr lang="fr-FR" sz="2400" b="1" dirty="0"/>
          </a:p>
          <a:p>
            <a:pPr marL="457200" lvl="1" indent="0">
              <a:buNone/>
            </a:pPr>
            <a:endParaRPr lang="fr-FR" sz="2000" dirty="0"/>
          </a:p>
          <a:p>
            <a:pPr marL="0" indent="0">
              <a:buNone/>
            </a:pPr>
            <a:endParaRPr lang="fr-BE" sz="2400" dirty="0"/>
          </a:p>
          <a:p>
            <a:pPr marL="0" indent="0">
              <a:buNone/>
            </a:pPr>
            <a:endParaRPr lang="fr-BE" sz="2400" dirty="0"/>
          </a:p>
          <a:p>
            <a:pPr marL="0" indent="0">
              <a:buNone/>
            </a:pPr>
            <a:endParaRPr lang="fr-BE" sz="2400" dirty="0"/>
          </a:p>
          <a:p>
            <a:pPr marL="514350" indent="-514350">
              <a:buAutoNum type="arabicPeriod"/>
            </a:pPr>
            <a:endParaRPr lang="fr-BE" sz="2400" dirty="0"/>
          </a:p>
          <a:p>
            <a:pPr marL="0" indent="0">
              <a:buNone/>
            </a:pPr>
            <a:endParaRPr lang="fr-BE" sz="2400" dirty="0"/>
          </a:p>
          <a:p>
            <a:pPr marL="0" indent="0">
              <a:buNone/>
            </a:pPr>
            <a:endParaRPr lang="fr-BE" sz="2400" dirty="0"/>
          </a:p>
        </p:txBody>
      </p:sp>
      <p:sp>
        <p:nvSpPr>
          <p:cNvPr id="7" name="ZoneTexte 6">
            <a:extLst>
              <a:ext uri="{FF2B5EF4-FFF2-40B4-BE49-F238E27FC236}">
                <a16:creationId xmlns:a16="http://schemas.microsoft.com/office/drawing/2014/main" id="{D0F7DD6F-779E-4CA6-A714-52B36681741F}"/>
              </a:ext>
            </a:extLst>
          </p:cNvPr>
          <p:cNvSpPr txBox="1"/>
          <p:nvPr/>
        </p:nvSpPr>
        <p:spPr>
          <a:xfrm>
            <a:off x="8722803" y="6277430"/>
            <a:ext cx="3212022" cy="307777"/>
          </a:xfrm>
          <a:prstGeom prst="rect">
            <a:avLst/>
          </a:prstGeom>
          <a:noFill/>
        </p:spPr>
        <p:txBody>
          <a:bodyPr wrap="square" rtlCol="0">
            <a:spAutoFit/>
          </a:bodyPr>
          <a:lstStyle/>
          <a:p>
            <a:r>
              <a:rPr lang="fr-BE" sz="1400" dirty="0" err="1"/>
              <a:t>Voorstelling</a:t>
            </a:r>
            <a:r>
              <a:rPr lang="fr-BE" sz="1400" dirty="0"/>
              <a:t> Renolution  15/02/2022</a:t>
            </a:r>
          </a:p>
        </p:txBody>
      </p:sp>
      <p:pic>
        <p:nvPicPr>
          <p:cNvPr id="8" name="Picture 2" descr="Accueil – AriB">
            <a:extLst>
              <a:ext uri="{FF2B5EF4-FFF2-40B4-BE49-F238E27FC236}">
                <a16:creationId xmlns:a16="http://schemas.microsoft.com/office/drawing/2014/main" id="{3891C4E5-0B63-485B-A4AF-C57B69D34E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2311" y="6102272"/>
            <a:ext cx="1030795" cy="50407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9B1DEDBD-300F-4B66-8C3B-C9D9F6B47C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851" y="6102272"/>
            <a:ext cx="1159043" cy="463688"/>
          </a:xfrm>
          <a:prstGeom prst="rect">
            <a:avLst/>
          </a:prstGeom>
        </p:spPr>
      </p:pic>
      <p:sp>
        <p:nvSpPr>
          <p:cNvPr id="10" name="ZoneTexte 9">
            <a:extLst>
              <a:ext uri="{FF2B5EF4-FFF2-40B4-BE49-F238E27FC236}">
                <a16:creationId xmlns:a16="http://schemas.microsoft.com/office/drawing/2014/main" id="{14140E68-E01C-4B9D-B01F-446F68E2B69A}"/>
              </a:ext>
            </a:extLst>
          </p:cNvPr>
          <p:cNvSpPr txBox="1"/>
          <p:nvPr/>
        </p:nvSpPr>
        <p:spPr>
          <a:xfrm>
            <a:off x="447675" y="6277429"/>
            <a:ext cx="3733800" cy="307777"/>
          </a:xfrm>
          <a:prstGeom prst="rect">
            <a:avLst/>
          </a:prstGeom>
          <a:noFill/>
        </p:spPr>
        <p:txBody>
          <a:bodyPr wrap="square" rtlCol="0">
            <a:spAutoFit/>
          </a:bodyPr>
          <a:lstStyle/>
          <a:p>
            <a:r>
              <a:rPr lang="fr-BE" sz="1400" dirty="0"/>
              <a:t>Présentation Renolution  15/02/2022</a:t>
            </a:r>
          </a:p>
        </p:txBody>
      </p:sp>
      <p:pic>
        <p:nvPicPr>
          <p:cNvPr id="5" name="Image 4">
            <a:extLst>
              <a:ext uri="{FF2B5EF4-FFF2-40B4-BE49-F238E27FC236}">
                <a16:creationId xmlns:a16="http://schemas.microsoft.com/office/drawing/2014/main" id="{6A09EBFA-09B5-4E19-ABEF-A22551F489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3286" y="1661633"/>
            <a:ext cx="6150726" cy="4058356"/>
          </a:xfrm>
          <a:prstGeom prst="rect">
            <a:avLst/>
          </a:prstGeom>
        </p:spPr>
      </p:pic>
      <p:sp>
        <p:nvSpPr>
          <p:cNvPr id="11" name="ZoneTexte 10">
            <a:extLst>
              <a:ext uri="{FF2B5EF4-FFF2-40B4-BE49-F238E27FC236}">
                <a16:creationId xmlns:a16="http://schemas.microsoft.com/office/drawing/2014/main" id="{3A9EC731-DE60-4B6D-82C8-E9CB5A03D4DE}"/>
              </a:ext>
            </a:extLst>
          </p:cNvPr>
          <p:cNvSpPr txBox="1"/>
          <p:nvPr/>
        </p:nvSpPr>
        <p:spPr>
          <a:xfrm>
            <a:off x="8261712" y="2241719"/>
            <a:ext cx="3673113" cy="3139321"/>
          </a:xfrm>
          <a:prstGeom prst="rect">
            <a:avLst/>
          </a:prstGeom>
          <a:noFill/>
        </p:spPr>
        <p:txBody>
          <a:bodyPr wrap="square" rtlCol="0">
            <a:spAutoFit/>
          </a:bodyPr>
          <a:lstStyle/>
          <a:p>
            <a:r>
              <a:rPr lang="fr-BE" b="1" dirty="0">
                <a:cs typeface="Arial" panose="020B0604020202020204" pitchFamily="34" charset="0"/>
              </a:rPr>
              <a:t>Outil central</a:t>
            </a:r>
          </a:p>
          <a:p>
            <a:endParaRPr lang="fr-BE" b="1" dirty="0">
              <a:cs typeface="Arial" panose="020B0604020202020204" pitchFamily="34" charset="0"/>
            </a:endParaRPr>
          </a:p>
          <a:p>
            <a:r>
              <a:rPr lang="fr-BE" dirty="0">
                <a:cs typeface="Arial" panose="020B0604020202020204" pitchFamily="34" charset="0"/>
              </a:rPr>
              <a:t>Statut de chaque parcelle</a:t>
            </a:r>
          </a:p>
          <a:p>
            <a:r>
              <a:rPr lang="fr-BE" dirty="0">
                <a:cs typeface="Arial" panose="020B0604020202020204" pitchFamily="34" charset="0"/>
              </a:rPr>
              <a:t>Règlements </a:t>
            </a:r>
          </a:p>
          <a:p>
            <a:r>
              <a:rPr lang="fr-BE" dirty="0" err="1">
                <a:cs typeface="Arial" panose="020B0604020202020204" pitchFamily="34" charset="0"/>
              </a:rPr>
              <a:t>Zichee</a:t>
            </a:r>
            <a:endParaRPr lang="fr-BE" dirty="0">
              <a:cs typeface="Arial" panose="020B0604020202020204" pitchFamily="34" charset="0"/>
            </a:endParaRPr>
          </a:p>
          <a:p>
            <a:r>
              <a:rPr lang="fr-BE" dirty="0">
                <a:cs typeface="Arial" panose="020B0604020202020204" pitchFamily="34" charset="0"/>
              </a:rPr>
              <a:t>Zone de protections</a:t>
            </a:r>
          </a:p>
          <a:p>
            <a:r>
              <a:rPr lang="fr-BE" dirty="0">
                <a:cs typeface="Arial" panose="020B0604020202020204" pitchFamily="34" charset="0"/>
              </a:rPr>
              <a:t>...</a:t>
            </a:r>
          </a:p>
          <a:p>
            <a:endParaRPr lang="fr-BE" dirty="0">
              <a:cs typeface="Arial" panose="020B0604020202020204" pitchFamily="34" charset="0"/>
            </a:endParaRPr>
          </a:p>
          <a:p>
            <a:r>
              <a:rPr lang="fr-BE" dirty="0">
                <a:cs typeface="Arial" panose="020B0604020202020204" pitchFamily="34" charset="0"/>
              </a:rPr>
              <a:t>Récemment enrichi de l’inventaire</a:t>
            </a:r>
          </a:p>
          <a:p>
            <a:r>
              <a:rPr lang="fr-BE" dirty="0" err="1">
                <a:cs typeface="Arial" panose="020B0604020202020204" pitchFamily="34" charset="0"/>
              </a:rPr>
              <a:t>Irismonument</a:t>
            </a:r>
            <a:r>
              <a:rPr lang="fr-BE" dirty="0">
                <a:cs typeface="Arial" panose="020B0604020202020204" pitchFamily="34" charset="0"/>
              </a:rPr>
              <a:t>.</a:t>
            </a:r>
          </a:p>
          <a:p>
            <a:pPr algn="just"/>
            <a:r>
              <a:rPr lang="fr-BE" b="1" dirty="0">
                <a:cs typeface="Arial" panose="020B0604020202020204" pitchFamily="34" charset="0"/>
              </a:rPr>
              <a:t>	</a:t>
            </a:r>
          </a:p>
        </p:txBody>
      </p:sp>
    </p:spTree>
    <p:extLst>
      <p:ext uri="{BB962C8B-B14F-4D97-AF65-F5344CB8AC3E}">
        <p14:creationId xmlns:p14="http://schemas.microsoft.com/office/powerpoint/2010/main" val="3417806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9CCC20-63B5-4612-A0CB-3E7A09B0A55D}"/>
              </a:ext>
            </a:extLst>
          </p:cNvPr>
          <p:cNvSpPr>
            <a:spLocks noGrp="1"/>
          </p:cNvSpPr>
          <p:nvPr>
            <p:ph type="title"/>
          </p:nvPr>
        </p:nvSpPr>
        <p:spPr>
          <a:xfrm>
            <a:off x="838200" y="365126"/>
            <a:ext cx="10515600" cy="567748"/>
          </a:xfrm>
        </p:spPr>
        <p:txBody>
          <a:bodyPr>
            <a:noAutofit/>
          </a:bodyPr>
          <a:lstStyle/>
          <a:p>
            <a:r>
              <a:rPr lang="fr-BE" sz="3600" b="1" dirty="0"/>
              <a:t>Patrimoine</a:t>
            </a:r>
          </a:p>
        </p:txBody>
      </p:sp>
      <p:sp>
        <p:nvSpPr>
          <p:cNvPr id="3" name="Espace réservé du contenu 2">
            <a:extLst>
              <a:ext uri="{FF2B5EF4-FFF2-40B4-BE49-F238E27FC236}">
                <a16:creationId xmlns:a16="http://schemas.microsoft.com/office/drawing/2014/main" id="{C53F2D50-6D4A-40B4-B6F1-8F95B0C64853}"/>
              </a:ext>
            </a:extLst>
          </p:cNvPr>
          <p:cNvSpPr>
            <a:spLocks noGrp="1"/>
          </p:cNvSpPr>
          <p:nvPr>
            <p:ph idx="1"/>
          </p:nvPr>
        </p:nvSpPr>
        <p:spPr>
          <a:xfrm>
            <a:off x="838199" y="1200150"/>
            <a:ext cx="9210675" cy="3962399"/>
          </a:xfrm>
        </p:spPr>
        <p:txBody>
          <a:bodyPr>
            <a:normAutofit/>
          </a:bodyPr>
          <a:lstStyle/>
          <a:p>
            <a:pPr marL="457200" lvl="1" indent="-457200">
              <a:buFont typeface="+mj-lt"/>
              <a:buAutoNum type="arabicPeriod" startAt="2"/>
            </a:pPr>
            <a:r>
              <a:rPr lang="fr-FR" sz="2400" b="1" dirty="0"/>
              <a:t>Registre du patrimoine protégé</a:t>
            </a:r>
          </a:p>
          <a:p>
            <a:pPr marL="457200" indent="-457200">
              <a:buAutoNum type="arabicPeriod"/>
            </a:pPr>
            <a:endParaRPr lang="fr-FR" sz="2400" dirty="0"/>
          </a:p>
          <a:p>
            <a:pPr marL="457200" lvl="1" indent="0">
              <a:buNone/>
            </a:pPr>
            <a:endParaRPr lang="fr-FR" sz="2000" dirty="0"/>
          </a:p>
          <a:p>
            <a:pPr marL="0" indent="0">
              <a:buNone/>
            </a:pPr>
            <a:endParaRPr lang="fr-BE" sz="2400" dirty="0"/>
          </a:p>
          <a:p>
            <a:pPr marL="0" indent="0">
              <a:buNone/>
            </a:pPr>
            <a:endParaRPr lang="fr-BE" sz="2400" dirty="0"/>
          </a:p>
          <a:p>
            <a:pPr marL="0" indent="0">
              <a:buNone/>
            </a:pPr>
            <a:endParaRPr lang="fr-BE" sz="2400" dirty="0"/>
          </a:p>
          <a:p>
            <a:pPr marL="514350" indent="-514350">
              <a:buAutoNum type="arabicPeriod"/>
            </a:pPr>
            <a:endParaRPr lang="fr-BE" sz="2400" dirty="0"/>
          </a:p>
          <a:p>
            <a:pPr marL="0" indent="0">
              <a:buNone/>
            </a:pPr>
            <a:endParaRPr lang="fr-BE" sz="2400" dirty="0"/>
          </a:p>
          <a:p>
            <a:pPr marL="0" indent="0">
              <a:buNone/>
            </a:pPr>
            <a:endParaRPr lang="fr-BE" sz="2400" dirty="0"/>
          </a:p>
        </p:txBody>
      </p:sp>
      <p:sp>
        <p:nvSpPr>
          <p:cNvPr id="7" name="ZoneTexte 6">
            <a:extLst>
              <a:ext uri="{FF2B5EF4-FFF2-40B4-BE49-F238E27FC236}">
                <a16:creationId xmlns:a16="http://schemas.microsoft.com/office/drawing/2014/main" id="{D0F7DD6F-779E-4CA6-A714-52B36681741F}"/>
              </a:ext>
            </a:extLst>
          </p:cNvPr>
          <p:cNvSpPr txBox="1"/>
          <p:nvPr/>
        </p:nvSpPr>
        <p:spPr>
          <a:xfrm>
            <a:off x="8722803" y="6277430"/>
            <a:ext cx="3212022" cy="307777"/>
          </a:xfrm>
          <a:prstGeom prst="rect">
            <a:avLst/>
          </a:prstGeom>
          <a:noFill/>
        </p:spPr>
        <p:txBody>
          <a:bodyPr wrap="square" rtlCol="0">
            <a:spAutoFit/>
          </a:bodyPr>
          <a:lstStyle/>
          <a:p>
            <a:r>
              <a:rPr lang="fr-BE" sz="1400" dirty="0" err="1"/>
              <a:t>Voorstelling</a:t>
            </a:r>
            <a:r>
              <a:rPr lang="fr-BE" sz="1400" dirty="0"/>
              <a:t> Renolution  15/02/2022</a:t>
            </a:r>
          </a:p>
        </p:txBody>
      </p:sp>
      <p:pic>
        <p:nvPicPr>
          <p:cNvPr id="8" name="Picture 2" descr="Accueil – AriB">
            <a:extLst>
              <a:ext uri="{FF2B5EF4-FFF2-40B4-BE49-F238E27FC236}">
                <a16:creationId xmlns:a16="http://schemas.microsoft.com/office/drawing/2014/main" id="{3891C4E5-0B63-485B-A4AF-C57B69D34E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2311" y="6102272"/>
            <a:ext cx="1030795" cy="50407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9B1DEDBD-300F-4B66-8C3B-C9D9F6B47C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851" y="6102272"/>
            <a:ext cx="1159043" cy="463688"/>
          </a:xfrm>
          <a:prstGeom prst="rect">
            <a:avLst/>
          </a:prstGeom>
        </p:spPr>
      </p:pic>
      <p:sp>
        <p:nvSpPr>
          <p:cNvPr id="10" name="ZoneTexte 9">
            <a:extLst>
              <a:ext uri="{FF2B5EF4-FFF2-40B4-BE49-F238E27FC236}">
                <a16:creationId xmlns:a16="http://schemas.microsoft.com/office/drawing/2014/main" id="{14140E68-E01C-4B9D-B01F-446F68E2B69A}"/>
              </a:ext>
            </a:extLst>
          </p:cNvPr>
          <p:cNvSpPr txBox="1"/>
          <p:nvPr/>
        </p:nvSpPr>
        <p:spPr>
          <a:xfrm>
            <a:off x="447675" y="6277429"/>
            <a:ext cx="3733800" cy="307777"/>
          </a:xfrm>
          <a:prstGeom prst="rect">
            <a:avLst/>
          </a:prstGeom>
          <a:noFill/>
        </p:spPr>
        <p:txBody>
          <a:bodyPr wrap="square" rtlCol="0">
            <a:spAutoFit/>
          </a:bodyPr>
          <a:lstStyle/>
          <a:p>
            <a:r>
              <a:rPr lang="fr-BE" sz="1400" dirty="0"/>
              <a:t>Présentation Renolution  15/02/2022</a:t>
            </a:r>
          </a:p>
        </p:txBody>
      </p:sp>
      <p:pic>
        <p:nvPicPr>
          <p:cNvPr id="5" name="Image 4" descr="Une image contenant extérieur, bâtiment, pierre&#10;&#10;Description générée automatiquement">
            <a:extLst>
              <a:ext uri="{FF2B5EF4-FFF2-40B4-BE49-F238E27FC236}">
                <a16:creationId xmlns:a16="http://schemas.microsoft.com/office/drawing/2014/main" id="{6FD05E89-ADB9-41E9-9408-878D76F95A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75584" y="1695451"/>
            <a:ext cx="2819554" cy="4080933"/>
          </a:xfrm>
          <a:prstGeom prst="rect">
            <a:avLst/>
          </a:prstGeom>
        </p:spPr>
      </p:pic>
      <p:pic>
        <p:nvPicPr>
          <p:cNvPr id="11" name="Image 10" descr="Une image contenant bâtiment, extérieur, ciel, rue&#10;&#10;Description générée automatiquement">
            <a:extLst>
              <a:ext uri="{FF2B5EF4-FFF2-40B4-BE49-F238E27FC236}">
                <a16:creationId xmlns:a16="http://schemas.microsoft.com/office/drawing/2014/main" id="{D6486158-B14E-463D-B3EC-CA22D2C9432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46502" y="1699839"/>
            <a:ext cx="2733231" cy="4085882"/>
          </a:xfrm>
          <a:prstGeom prst="rect">
            <a:avLst/>
          </a:prstGeom>
        </p:spPr>
      </p:pic>
      <p:sp>
        <p:nvSpPr>
          <p:cNvPr id="12" name="ZoneTexte 11">
            <a:extLst>
              <a:ext uri="{FF2B5EF4-FFF2-40B4-BE49-F238E27FC236}">
                <a16:creationId xmlns:a16="http://schemas.microsoft.com/office/drawing/2014/main" id="{0B76055F-090F-4EB9-A9B4-7F98900E5FE4}"/>
              </a:ext>
            </a:extLst>
          </p:cNvPr>
          <p:cNvSpPr txBox="1"/>
          <p:nvPr/>
        </p:nvSpPr>
        <p:spPr>
          <a:xfrm>
            <a:off x="7654156" y="2646400"/>
            <a:ext cx="3874733" cy="3139321"/>
          </a:xfrm>
          <a:prstGeom prst="rect">
            <a:avLst/>
          </a:prstGeom>
          <a:noFill/>
        </p:spPr>
        <p:txBody>
          <a:bodyPr wrap="square" rtlCol="0">
            <a:spAutoFit/>
          </a:bodyPr>
          <a:lstStyle/>
          <a:p>
            <a:r>
              <a:rPr lang="fr-BE" b="1" dirty="0">
                <a:cs typeface="Arial" panose="020B0604020202020204" pitchFamily="34" charset="0"/>
              </a:rPr>
              <a:t>Passionnant et enrichissant</a:t>
            </a:r>
          </a:p>
          <a:p>
            <a:endParaRPr lang="fr-BE" b="1" dirty="0">
              <a:cs typeface="Arial" panose="020B0604020202020204" pitchFamily="34" charset="0"/>
            </a:endParaRPr>
          </a:p>
          <a:p>
            <a:endParaRPr lang="fr-BE" dirty="0">
              <a:cs typeface="Arial" panose="020B0604020202020204" pitchFamily="34" charset="0"/>
            </a:endParaRPr>
          </a:p>
          <a:p>
            <a:r>
              <a:rPr lang="fr-BE" dirty="0">
                <a:cs typeface="Arial" panose="020B0604020202020204" pitchFamily="34" charset="0"/>
              </a:rPr>
              <a:t>1 570 biens protégés</a:t>
            </a:r>
          </a:p>
          <a:p>
            <a:endParaRPr lang="fr-BE" dirty="0">
              <a:cs typeface="Arial" panose="020B0604020202020204" pitchFamily="34" charset="0"/>
            </a:endParaRPr>
          </a:p>
          <a:p>
            <a:r>
              <a:rPr lang="fr-BE" dirty="0">
                <a:cs typeface="Arial" panose="020B0604020202020204" pitchFamily="34" charset="0"/>
              </a:rPr>
              <a:t>Logiquement tous dispensé?</a:t>
            </a:r>
          </a:p>
          <a:p>
            <a:endParaRPr lang="fr-BE" b="1" dirty="0">
              <a:latin typeface="Arial" panose="020B0604020202020204" pitchFamily="34" charset="0"/>
              <a:cs typeface="Arial" panose="020B0604020202020204" pitchFamily="34" charset="0"/>
            </a:endParaRPr>
          </a:p>
          <a:p>
            <a:endParaRPr lang="fr-BE" dirty="0">
              <a:latin typeface="Arial" panose="020B0604020202020204" pitchFamily="34" charset="0"/>
              <a:cs typeface="Arial" panose="020B0604020202020204" pitchFamily="34" charset="0"/>
            </a:endParaRPr>
          </a:p>
          <a:p>
            <a:pPr algn="just"/>
            <a:r>
              <a:rPr lang="fr-BE" b="1" dirty="0">
                <a:latin typeface="Arial" panose="020B0604020202020204" pitchFamily="34" charset="0"/>
                <a:cs typeface="Arial" panose="020B0604020202020204" pitchFamily="34" charset="0"/>
              </a:rPr>
              <a:t>	</a:t>
            </a:r>
          </a:p>
          <a:p>
            <a:pPr algn="just"/>
            <a:endParaRPr lang="fr-BE" b="1" dirty="0"/>
          </a:p>
          <a:p>
            <a:pPr algn="just"/>
            <a:r>
              <a:rPr lang="fr-BE" dirty="0"/>
              <a:t>	 </a:t>
            </a:r>
          </a:p>
        </p:txBody>
      </p:sp>
    </p:spTree>
    <p:extLst>
      <p:ext uri="{BB962C8B-B14F-4D97-AF65-F5344CB8AC3E}">
        <p14:creationId xmlns:p14="http://schemas.microsoft.com/office/powerpoint/2010/main" val="2700288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9CCC20-63B5-4612-A0CB-3E7A09B0A55D}"/>
              </a:ext>
            </a:extLst>
          </p:cNvPr>
          <p:cNvSpPr>
            <a:spLocks noGrp="1"/>
          </p:cNvSpPr>
          <p:nvPr>
            <p:ph type="title"/>
          </p:nvPr>
        </p:nvSpPr>
        <p:spPr>
          <a:xfrm>
            <a:off x="838200" y="365126"/>
            <a:ext cx="10515600" cy="567748"/>
          </a:xfrm>
        </p:spPr>
        <p:txBody>
          <a:bodyPr>
            <a:noAutofit/>
          </a:bodyPr>
          <a:lstStyle/>
          <a:p>
            <a:r>
              <a:rPr lang="fr-BE" sz="3600" b="1" dirty="0"/>
              <a:t>Patrimoine</a:t>
            </a:r>
          </a:p>
        </p:txBody>
      </p:sp>
      <p:sp>
        <p:nvSpPr>
          <p:cNvPr id="3" name="Espace réservé du contenu 2">
            <a:extLst>
              <a:ext uri="{FF2B5EF4-FFF2-40B4-BE49-F238E27FC236}">
                <a16:creationId xmlns:a16="http://schemas.microsoft.com/office/drawing/2014/main" id="{C53F2D50-6D4A-40B4-B6F1-8F95B0C64853}"/>
              </a:ext>
            </a:extLst>
          </p:cNvPr>
          <p:cNvSpPr>
            <a:spLocks noGrp="1"/>
          </p:cNvSpPr>
          <p:nvPr>
            <p:ph idx="1"/>
          </p:nvPr>
        </p:nvSpPr>
        <p:spPr>
          <a:xfrm>
            <a:off x="838200" y="990691"/>
            <a:ext cx="9210675" cy="3962399"/>
          </a:xfrm>
        </p:spPr>
        <p:txBody>
          <a:bodyPr>
            <a:normAutofit/>
          </a:bodyPr>
          <a:lstStyle/>
          <a:p>
            <a:pPr marL="457200" lvl="1" indent="-457200">
              <a:buFont typeface="+mj-lt"/>
              <a:buAutoNum type="arabicPeriod" startAt="3"/>
            </a:pPr>
            <a:r>
              <a:rPr lang="fr-FR" sz="2400" b="1" dirty="0"/>
              <a:t>Inventaire du patrimoine architectural</a:t>
            </a:r>
          </a:p>
          <a:p>
            <a:pPr marL="457200" indent="-457200">
              <a:buAutoNum type="arabicPeriod"/>
            </a:pPr>
            <a:endParaRPr lang="fr-FR" sz="2400" dirty="0"/>
          </a:p>
          <a:p>
            <a:pPr marL="457200" lvl="1" indent="0">
              <a:buNone/>
            </a:pPr>
            <a:endParaRPr lang="fr-FR" sz="2000" dirty="0"/>
          </a:p>
          <a:p>
            <a:pPr marL="0" indent="0">
              <a:buNone/>
            </a:pPr>
            <a:endParaRPr lang="fr-BE" sz="2400" dirty="0"/>
          </a:p>
          <a:p>
            <a:pPr marL="0" indent="0">
              <a:buNone/>
            </a:pPr>
            <a:endParaRPr lang="fr-BE" sz="2400" dirty="0"/>
          </a:p>
          <a:p>
            <a:pPr marL="0" indent="0">
              <a:buNone/>
            </a:pPr>
            <a:endParaRPr lang="fr-BE" sz="2400" dirty="0"/>
          </a:p>
          <a:p>
            <a:pPr marL="514350" indent="-514350">
              <a:buAutoNum type="arabicPeriod"/>
            </a:pPr>
            <a:endParaRPr lang="fr-BE" sz="2400" dirty="0"/>
          </a:p>
          <a:p>
            <a:pPr marL="0" indent="0">
              <a:buNone/>
            </a:pPr>
            <a:endParaRPr lang="fr-BE" sz="2400" dirty="0"/>
          </a:p>
          <a:p>
            <a:pPr marL="0" indent="0">
              <a:buNone/>
            </a:pPr>
            <a:endParaRPr lang="fr-BE" sz="2400" dirty="0"/>
          </a:p>
        </p:txBody>
      </p:sp>
      <p:sp>
        <p:nvSpPr>
          <p:cNvPr id="7" name="ZoneTexte 6">
            <a:extLst>
              <a:ext uri="{FF2B5EF4-FFF2-40B4-BE49-F238E27FC236}">
                <a16:creationId xmlns:a16="http://schemas.microsoft.com/office/drawing/2014/main" id="{D0F7DD6F-779E-4CA6-A714-52B36681741F}"/>
              </a:ext>
            </a:extLst>
          </p:cNvPr>
          <p:cNvSpPr txBox="1"/>
          <p:nvPr/>
        </p:nvSpPr>
        <p:spPr>
          <a:xfrm>
            <a:off x="8722803" y="6277430"/>
            <a:ext cx="3212022" cy="307777"/>
          </a:xfrm>
          <a:prstGeom prst="rect">
            <a:avLst/>
          </a:prstGeom>
          <a:noFill/>
        </p:spPr>
        <p:txBody>
          <a:bodyPr wrap="square" rtlCol="0">
            <a:spAutoFit/>
          </a:bodyPr>
          <a:lstStyle/>
          <a:p>
            <a:r>
              <a:rPr lang="fr-BE" sz="1400" dirty="0" err="1"/>
              <a:t>Voorstelling</a:t>
            </a:r>
            <a:r>
              <a:rPr lang="fr-BE" sz="1400" dirty="0"/>
              <a:t> Renolution  15/02/2022</a:t>
            </a:r>
          </a:p>
        </p:txBody>
      </p:sp>
      <p:pic>
        <p:nvPicPr>
          <p:cNvPr id="8" name="Picture 2" descr="Accueil – AriB">
            <a:extLst>
              <a:ext uri="{FF2B5EF4-FFF2-40B4-BE49-F238E27FC236}">
                <a16:creationId xmlns:a16="http://schemas.microsoft.com/office/drawing/2014/main" id="{3891C4E5-0B63-485B-A4AF-C57B69D34E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2311" y="6102272"/>
            <a:ext cx="1030795" cy="50407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9B1DEDBD-300F-4B66-8C3B-C9D9F6B47C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851" y="6102272"/>
            <a:ext cx="1159043" cy="463688"/>
          </a:xfrm>
          <a:prstGeom prst="rect">
            <a:avLst/>
          </a:prstGeom>
        </p:spPr>
      </p:pic>
      <p:sp>
        <p:nvSpPr>
          <p:cNvPr id="10" name="ZoneTexte 9">
            <a:extLst>
              <a:ext uri="{FF2B5EF4-FFF2-40B4-BE49-F238E27FC236}">
                <a16:creationId xmlns:a16="http://schemas.microsoft.com/office/drawing/2014/main" id="{14140E68-E01C-4B9D-B01F-446F68E2B69A}"/>
              </a:ext>
            </a:extLst>
          </p:cNvPr>
          <p:cNvSpPr txBox="1"/>
          <p:nvPr/>
        </p:nvSpPr>
        <p:spPr>
          <a:xfrm>
            <a:off x="447675" y="6277429"/>
            <a:ext cx="3733800" cy="307777"/>
          </a:xfrm>
          <a:prstGeom prst="rect">
            <a:avLst/>
          </a:prstGeom>
          <a:noFill/>
        </p:spPr>
        <p:txBody>
          <a:bodyPr wrap="square" rtlCol="0">
            <a:spAutoFit/>
          </a:bodyPr>
          <a:lstStyle/>
          <a:p>
            <a:r>
              <a:rPr lang="fr-BE" sz="1400" dirty="0"/>
              <a:t>Présentation Renolution  15/02/2022</a:t>
            </a:r>
          </a:p>
        </p:txBody>
      </p:sp>
      <p:pic>
        <p:nvPicPr>
          <p:cNvPr id="5" name="Image 4">
            <a:extLst>
              <a:ext uri="{FF2B5EF4-FFF2-40B4-BE49-F238E27FC236}">
                <a16:creationId xmlns:a16="http://schemas.microsoft.com/office/drawing/2014/main" id="{139A80ED-5254-452E-BD89-5BE91E1189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1272" y="1602755"/>
            <a:ext cx="4998579" cy="4287825"/>
          </a:xfrm>
          <a:prstGeom prst="rect">
            <a:avLst/>
          </a:prstGeom>
        </p:spPr>
      </p:pic>
      <p:sp>
        <p:nvSpPr>
          <p:cNvPr id="11" name="ZoneTexte 10">
            <a:extLst>
              <a:ext uri="{FF2B5EF4-FFF2-40B4-BE49-F238E27FC236}">
                <a16:creationId xmlns:a16="http://schemas.microsoft.com/office/drawing/2014/main" id="{3A707493-7167-477D-8314-BF81540E21FE}"/>
              </a:ext>
            </a:extLst>
          </p:cNvPr>
          <p:cNvSpPr txBox="1"/>
          <p:nvPr/>
        </p:nvSpPr>
        <p:spPr>
          <a:xfrm>
            <a:off x="7685904" y="1699953"/>
            <a:ext cx="4388528" cy="4093428"/>
          </a:xfrm>
          <a:prstGeom prst="rect">
            <a:avLst/>
          </a:prstGeom>
          <a:noFill/>
        </p:spPr>
        <p:txBody>
          <a:bodyPr wrap="square" rtlCol="0">
            <a:spAutoFit/>
          </a:bodyPr>
          <a:lstStyle/>
          <a:p>
            <a:r>
              <a:rPr lang="fr-BE" sz="1600" b="1" dirty="0">
                <a:cs typeface="Arial" panose="020B0604020202020204" pitchFamily="34" charset="0"/>
              </a:rPr>
              <a:t>Outil impressionnant</a:t>
            </a:r>
          </a:p>
          <a:p>
            <a:endParaRPr lang="fr-BE" sz="1600" b="1" dirty="0">
              <a:cs typeface="Arial" panose="020B0604020202020204" pitchFamily="34" charset="0"/>
            </a:endParaRPr>
          </a:p>
          <a:p>
            <a:r>
              <a:rPr lang="fr-BE" sz="1600" dirty="0">
                <a:cs typeface="Arial" panose="020B0604020202020204" pitchFamily="34" charset="0"/>
              </a:rPr>
              <a:t>40 000 entrées comprenant aussi</a:t>
            </a:r>
          </a:p>
          <a:p>
            <a:endParaRPr lang="fr-BE" sz="1600" dirty="0">
              <a:cs typeface="Arial" panose="020B0604020202020204" pitchFamily="34" charset="0"/>
            </a:endParaRPr>
          </a:p>
          <a:p>
            <a:pPr marL="361950"/>
            <a:r>
              <a:rPr lang="fr-BE" sz="1600" dirty="0">
                <a:cs typeface="Arial" panose="020B0604020202020204" pitchFamily="34" charset="0"/>
              </a:rPr>
              <a:t>Parcs</a:t>
            </a:r>
          </a:p>
          <a:p>
            <a:pPr marL="361950"/>
            <a:r>
              <a:rPr lang="fr-BE" sz="1600" dirty="0">
                <a:cs typeface="Arial" panose="020B0604020202020204" pitchFamily="34" charset="0"/>
              </a:rPr>
              <a:t>Arbres</a:t>
            </a:r>
          </a:p>
          <a:p>
            <a:pPr marL="361950"/>
            <a:r>
              <a:rPr lang="fr-BE" sz="1600" dirty="0">
                <a:cs typeface="Arial" panose="020B0604020202020204" pitchFamily="34" charset="0"/>
              </a:rPr>
              <a:t>Ensembles</a:t>
            </a:r>
          </a:p>
          <a:p>
            <a:pPr marL="361950"/>
            <a:r>
              <a:rPr lang="fr-BE" sz="1600" dirty="0">
                <a:cs typeface="Arial" panose="020B0604020202020204" pitchFamily="34" charset="0"/>
              </a:rPr>
              <a:t>Statues</a:t>
            </a:r>
          </a:p>
          <a:p>
            <a:pPr marL="361950"/>
            <a:r>
              <a:rPr lang="fr-BE" sz="1600" dirty="0">
                <a:cs typeface="Arial" panose="020B0604020202020204" pitchFamily="34" charset="0"/>
              </a:rPr>
              <a:t>….</a:t>
            </a:r>
          </a:p>
          <a:p>
            <a:endParaRPr lang="fr-BE" sz="1600" dirty="0">
              <a:cs typeface="Arial" panose="020B0604020202020204" pitchFamily="34" charset="0"/>
            </a:endParaRPr>
          </a:p>
          <a:p>
            <a:r>
              <a:rPr lang="fr-BE" sz="1600" dirty="0">
                <a:cs typeface="Arial" panose="020B0604020202020204" pitchFamily="34" charset="0"/>
              </a:rPr>
              <a:t>Les immeubles construits avant 1932</a:t>
            </a:r>
          </a:p>
          <a:p>
            <a:endParaRPr lang="fr-BE" sz="1600" dirty="0">
              <a:cs typeface="Arial" panose="020B0604020202020204" pitchFamily="34" charset="0"/>
            </a:endParaRPr>
          </a:p>
          <a:p>
            <a:pPr marL="271463" indent="90488">
              <a:tabLst>
                <a:tab pos="361950" algn="l"/>
              </a:tabLst>
            </a:pPr>
            <a:r>
              <a:rPr lang="fr-BE" sz="1600" dirty="0">
                <a:cs typeface="Arial" panose="020B0604020202020204" pitchFamily="34" charset="0"/>
              </a:rPr>
              <a:t>Pas tous dans l’inventaire</a:t>
            </a:r>
          </a:p>
          <a:p>
            <a:pPr marL="271463" indent="90488">
              <a:tabLst>
                <a:tab pos="361950" algn="l"/>
              </a:tabLst>
            </a:pPr>
            <a:r>
              <a:rPr lang="fr-BE" sz="1600" dirty="0">
                <a:cs typeface="Arial" panose="020B0604020202020204" pitchFamily="34" charset="0"/>
              </a:rPr>
              <a:t>Commission de concertation?</a:t>
            </a:r>
          </a:p>
          <a:p>
            <a:endParaRPr lang="fr-BE" b="1" dirty="0">
              <a:latin typeface="Arial" panose="020B0604020202020204" pitchFamily="34" charset="0"/>
              <a:cs typeface="Arial" panose="020B0604020202020204" pitchFamily="34" charset="0"/>
            </a:endParaRPr>
          </a:p>
          <a:p>
            <a:pPr algn="just"/>
            <a:r>
              <a:rPr lang="fr-BE" dirty="0"/>
              <a:t>	 </a:t>
            </a:r>
          </a:p>
        </p:txBody>
      </p:sp>
    </p:spTree>
    <p:extLst>
      <p:ext uri="{BB962C8B-B14F-4D97-AF65-F5344CB8AC3E}">
        <p14:creationId xmlns:p14="http://schemas.microsoft.com/office/powerpoint/2010/main" val="409236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9CCC20-63B5-4612-A0CB-3E7A09B0A55D}"/>
              </a:ext>
            </a:extLst>
          </p:cNvPr>
          <p:cNvSpPr>
            <a:spLocks noGrp="1"/>
          </p:cNvSpPr>
          <p:nvPr>
            <p:ph type="title"/>
          </p:nvPr>
        </p:nvSpPr>
        <p:spPr>
          <a:xfrm>
            <a:off x="838200" y="365126"/>
            <a:ext cx="10515600" cy="567748"/>
          </a:xfrm>
        </p:spPr>
        <p:txBody>
          <a:bodyPr>
            <a:noAutofit/>
          </a:bodyPr>
          <a:lstStyle/>
          <a:p>
            <a:r>
              <a:rPr lang="fr-BE" sz="3600" b="1" dirty="0"/>
              <a:t>Patrimoine</a:t>
            </a:r>
          </a:p>
        </p:txBody>
      </p:sp>
      <p:sp>
        <p:nvSpPr>
          <p:cNvPr id="3" name="Espace réservé du contenu 2">
            <a:extLst>
              <a:ext uri="{FF2B5EF4-FFF2-40B4-BE49-F238E27FC236}">
                <a16:creationId xmlns:a16="http://schemas.microsoft.com/office/drawing/2014/main" id="{C53F2D50-6D4A-40B4-B6F1-8F95B0C64853}"/>
              </a:ext>
            </a:extLst>
          </p:cNvPr>
          <p:cNvSpPr>
            <a:spLocks noGrp="1"/>
          </p:cNvSpPr>
          <p:nvPr>
            <p:ph idx="1"/>
          </p:nvPr>
        </p:nvSpPr>
        <p:spPr>
          <a:xfrm>
            <a:off x="838199" y="1200150"/>
            <a:ext cx="9210675" cy="3962399"/>
          </a:xfrm>
        </p:spPr>
        <p:txBody>
          <a:bodyPr>
            <a:normAutofit/>
          </a:bodyPr>
          <a:lstStyle/>
          <a:p>
            <a:pPr marL="457200" lvl="1" indent="-457200">
              <a:buFont typeface="+mj-lt"/>
              <a:buAutoNum type="arabicPeriod" startAt="3"/>
            </a:pPr>
            <a:r>
              <a:rPr lang="fr-FR" sz="2400" b="1" dirty="0"/>
              <a:t>Inventaire du patrimoine architectural</a:t>
            </a:r>
          </a:p>
          <a:p>
            <a:pPr marL="457200" indent="-457200">
              <a:buAutoNum type="arabicPeriod"/>
            </a:pPr>
            <a:endParaRPr lang="fr-FR" sz="2400" dirty="0"/>
          </a:p>
          <a:p>
            <a:pPr marL="457200" lvl="1" indent="0">
              <a:buNone/>
            </a:pPr>
            <a:endParaRPr lang="fr-FR" sz="2000" dirty="0"/>
          </a:p>
          <a:p>
            <a:pPr marL="0" indent="0">
              <a:buNone/>
            </a:pPr>
            <a:endParaRPr lang="fr-BE" sz="2400" dirty="0"/>
          </a:p>
          <a:p>
            <a:pPr marL="0" indent="0">
              <a:buNone/>
            </a:pPr>
            <a:endParaRPr lang="fr-BE" sz="2400" dirty="0"/>
          </a:p>
          <a:p>
            <a:pPr marL="0" indent="0">
              <a:buNone/>
            </a:pPr>
            <a:endParaRPr lang="fr-BE" sz="2400" dirty="0"/>
          </a:p>
          <a:p>
            <a:pPr marL="514350" indent="-514350">
              <a:buAutoNum type="arabicPeriod"/>
            </a:pPr>
            <a:endParaRPr lang="fr-BE" sz="2400" dirty="0"/>
          </a:p>
          <a:p>
            <a:pPr marL="0" indent="0">
              <a:buNone/>
            </a:pPr>
            <a:endParaRPr lang="fr-BE" sz="2400" dirty="0"/>
          </a:p>
          <a:p>
            <a:pPr marL="0" indent="0">
              <a:buNone/>
            </a:pPr>
            <a:endParaRPr lang="fr-BE" sz="2400" dirty="0"/>
          </a:p>
        </p:txBody>
      </p:sp>
      <p:sp>
        <p:nvSpPr>
          <p:cNvPr id="7" name="ZoneTexte 6">
            <a:extLst>
              <a:ext uri="{FF2B5EF4-FFF2-40B4-BE49-F238E27FC236}">
                <a16:creationId xmlns:a16="http://schemas.microsoft.com/office/drawing/2014/main" id="{D0F7DD6F-779E-4CA6-A714-52B36681741F}"/>
              </a:ext>
            </a:extLst>
          </p:cNvPr>
          <p:cNvSpPr txBox="1"/>
          <p:nvPr/>
        </p:nvSpPr>
        <p:spPr>
          <a:xfrm>
            <a:off x="8722803" y="6277430"/>
            <a:ext cx="3212022" cy="307777"/>
          </a:xfrm>
          <a:prstGeom prst="rect">
            <a:avLst/>
          </a:prstGeom>
          <a:noFill/>
        </p:spPr>
        <p:txBody>
          <a:bodyPr wrap="square" rtlCol="0">
            <a:spAutoFit/>
          </a:bodyPr>
          <a:lstStyle/>
          <a:p>
            <a:r>
              <a:rPr lang="fr-BE" sz="1400" dirty="0" err="1"/>
              <a:t>Voorstelling</a:t>
            </a:r>
            <a:r>
              <a:rPr lang="fr-BE" sz="1400" dirty="0"/>
              <a:t> Renolution  15/02/2022</a:t>
            </a:r>
          </a:p>
        </p:txBody>
      </p:sp>
      <p:pic>
        <p:nvPicPr>
          <p:cNvPr id="8" name="Picture 2" descr="Accueil – AriB">
            <a:extLst>
              <a:ext uri="{FF2B5EF4-FFF2-40B4-BE49-F238E27FC236}">
                <a16:creationId xmlns:a16="http://schemas.microsoft.com/office/drawing/2014/main" id="{3891C4E5-0B63-485B-A4AF-C57B69D34E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2311" y="6102272"/>
            <a:ext cx="1030795" cy="50407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9B1DEDBD-300F-4B66-8C3B-C9D9F6B47C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851" y="6102272"/>
            <a:ext cx="1159043" cy="463688"/>
          </a:xfrm>
          <a:prstGeom prst="rect">
            <a:avLst/>
          </a:prstGeom>
        </p:spPr>
      </p:pic>
      <p:sp>
        <p:nvSpPr>
          <p:cNvPr id="10" name="ZoneTexte 9">
            <a:extLst>
              <a:ext uri="{FF2B5EF4-FFF2-40B4-BE49-F238E27FC236}">
                <a16:creationId xmlns:a16="http://schemas.microsoft.com/office/drawing/2014/main" id="{14140E68-E01C-4B9D-B01F-446F68E2B69A}"/>
              </a:ext>
            </a:extLst>
          </p:cNvPr>
          <p:cNvSpPr txBox="1"/>
          <p:nvPr/>
        </p:nvSpPr>
        <p:spPr>
          <a:xfrm>
            <a:off x="447675" y="6277429"/>
            <a:ext cx="3733800" cy="307777"/>
          </a:xfrm>
          <a:prstGeom prst="rect">
            <a:avLst/>
          </a:prstGeom>
          <a:noFill/>
        </p:spPr>
        <p:txBody>
          <a:bodyPr wrap="square" rtlCol="0">
            <a:spAutoFit/>
          </a:bodyPr>
          <a:lstStyle/>
          <a:p>
            <a:r>
              <a:rPr lang="fr-BE" sz="1400" dirty="0"/>
              <a:t>Présentation Renolution  15/02/2022</a:t>
            </a:r>
          </a:p>
        </p:txBody>
      </p:sp>
      <p:sp>
        <p:nvSpPr>
          <p:cNvPr id="11" name="ZoneTexte 10">
            <a:extLst>
              <a:ext uri="{FF2B5EF4-FFF2-40B4-BE49-F238E27FC236}">
                <a16:creationId xmlns:a16="http://schemas.microsoft.com/office/drawing/2014/main" id="{3A707493-7167-477D-8314-BF81540E21FE}"/>
              </a:ext>
            </a:extLst>
          </p:cNvPr>
          <p:cNvSpPr txBox="1"/>
          <p:nvPr/>
        </p:nvSpPr>
        <p:spPr>
          <a:xfrm>
            <a:off x="8455515" y="1837279"/>
            <a:ext cx="3344418" cy="3970318"/>
          </a:xfrm>
          <a:prstGeom prst="rect">
            <a:avLst/>
          </a:prstGeom>
          <a:noFill/>
        </p:spPr>
        <p:txBody>
          <a:bodyPr wrap="square" rtlCol="0">
            <a:spAutoFit/>
          </a:bodyPr>
          <a:lstStyle/>
          <a:p>
            <a:endParaRPr lang="fr-BE" b="1" dirty="0">
              <a:latin typeface="Arial" panose="020B0604020202020204" pitchFamily="34" charset="0"/>
              <a:cs typeface="Arial" panose="020B0604020202020204" pitchFamily="34" charset="0"/>
            </a:endParaRPr>
          </a:p>
          <a:p>
            <a:r>
              <a:rPr lang="fr-BE" b="1" dirty="0">
                <a:cs typeface="Arial" panose="020B0604020202020204" pitchFamily="34" charset="0"/>
              </a:rPr>
              <a:t>40 000 biens répertoriés</a:t>
            </a:r>
          </a:p>
          <a:p>
            <a:endParaRPr lang="fr-BE" b="1" dirty="0">
              <a:cs typeface="Arial" panose="020B0604020202020204" pitchFamily="34" charset="0"/>
            </a:endParaRPr>
          </a:p>
          <a:p>
            <a:pPr>
              <a:lnSpc>
                <a:spcPct val="200000"/>
              </a:lnSpc>
            </a:pPr>
            <a:r>
              <a:rPr lang="fr-BE" dirty="0">
                <a:cs typeface="Arial" panose="020B0604020202020204" pitchFamily="34" charset="0"/>
              </a:rPr>
              <a:t>Fiches historiques</a:t>
            </a:r>
          </a:p>
          <a:p>
            <a:pPr>
              <a:lnSpc>
                <a:spcPct val="200000"/>
              </a:lnSpc>
            </a:pPr>
            <a:r>
              <a:rPr lang="fr-BE" dirty="0">
                <a:cs typeface="Arial" panose="020B0604020202020204" pitchFamily="34" charset="0"/>
              </a:rPr>
              <a:t>Descriptions</a:t>
            </a:r>
          </a:p>
          <a:p>
            <a:pPr>
              <a:lnSpc>
                <a:spcPct val="200000"/>
              </a:lnSpc>
            </a:pPr>
            <a:r>
              <a:rPr lang="fr-BE" dirty="0">
                <a:cs typeface="Arial" panose="020B0604020202020204" pitchFamily="34" charset="0"/>
              </a:rPr>
              <a:t>Dessins et plans</a:t>
            </a:r>
          </a:p>
          <a:p>
            <a:pPr>
              <a:lnSpc>
                <a:spcPct val="200000"/>
              </a:lnSpc>
            </a:pPr>
            <a:r>
              <a:rPr lang="fr-BE" dirty="0">
                <a:cs typeface="Arial" panose="020B0604020202020204" pitchFamily="34" charset="0"/>
              </a:rPr>
              <a:t>Photos</a:t>
            </a:r>
          </a:p>
          <a:p>
            <a:pPr>
              <a:lnSpc>
                <a:spcPct val="200000"/>
              </a:lnSpc>
            </a:pPr>
            <a:r>
              <a:rPr lang="fr-BE" dirty="0">
                <a:cs typeface="Arial" panose="020B0604020202020204" pitchFamily="34" charset="0"/>
              </a:rPr>
              <a:t>Liens</a:t>
            </a:r>
            <a:endParaRPr lang="fr-BE" b="1" dirty="0"/>
          </a:p>
          <a:p>
            <a:pPr algn="just"/>
            <a:r>
              <a:rPr lang="fr-BE" dirty="0"/>
              <a:t>	 </a:t>
            </a:r>
          </a:p>
        </p:txBody>
      </p:sp>
      <p:pic>
        <p:nvPicPr>
          <p:cNvPr id="6" name="Image 5" descr="Une image contenant carte&#10;&#10;Description générée automatiquement">
            <a:extLst>
              <a:ext uri="{FF2B5EF4-FFF2-40B4-BE49-F238E27FC236}">
                <a16:creationId xmlns:a16="http://schemas.microsoft.com/office/drawing/2014/main" id="{8CC545D0-B18E-4BC4-973C-CFF030D241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7049" y="1840243"/>
            <a:ext cx="3662959" cy="3879746"/>
          </a:xfrm>
          <a:prstGeom prst="rect">
            <a:avLst/>
          </a:prstGeom>
        </p:spPr>
      </p:pic>
      <p:pic>
        <p:nvPicPr>
          <p:cNvPr id="5" name="Image 4">
            <a:extLst>
              <a:ext uri="{FF2B5EF4-FFF2-40B4-BE49-F238E27FC236}">
                <a16:creationId xmlns:a16="http://schemas.microsoft.com/office/drawing/2014/main" id="{AC3A5206-7B5B-445E-B9CB-7B1C9681ECF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55049" y="2190412"/>
            <a:ext cx="2729604" cy="2972137"/>
          </a:xfrm>
          <a:prstGeom prst="rect">
            <a:avLst/>
          </a:prstGeom>
        </p:spPr>
      </p:pic>
    </p:spTree>
    <p:extLst>
      <p:ext uri="{BB962C8B-B14F-4D97-AF65-F5344CB8AC3E}">
        <p14:creationId xmlns:p14="http://schemas.microsoft.com/office/powerpoint/2010/main" val="3663039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9CCC20-63B5-4612-A0CB-3E7A09B0A55D}"/>
              </a:ext>
            </a:extLst>
          </p:cNvPr>
          <p:cNvSpPr>
            <a:spLocks noGrp="1"/>
          </p:cNvSpPr>
          <p:nvPr>
            <p:ph type="title"/>
          </p:nvPr>
        </p:nvSpPr>
        <p:spPr>
          <a:xfrm>
            <a:off x="838200" y="365126"/>
            <a:ext cx="10515600" cy="567748"/>
          </a:xfrm>
        </p:spPr>
        <p:txBody>
          <a:bodyPr>
            <a:noAutofit/>
          </a:bodyPr>
          <a:lstStyle/>
          <a:p>
            <a:r>
              <a:rPr lang="fr-BE" sz="3600" b="1" dirty="0"/>
              <a:t>Patrimoine</a:t>
            </a:r>
          </a:p>
        </p:txBody>
      </p:sp>
      <p:sp>
        <p:nvSpPr>
          <p:cNvPr id="3" name="Espace réservé du contenu 2">
            <a:extLst>
              <a:ext uri="{FF2B5EF4-FFF2-40B4-BE49-F238E27FC236}">
                <a16:creationId xmlns:a16="http://schemas.microsoft.com/office/drawing/2014/main" id="{C53F2D50-6D4A-40B4-B6F1-8F95B0C64853}"/>
              </a:ext>
            </a:extLst>
          </p:cNvPr>
          <p:cNvSpPr>
            <a:spLocks noGrp="1"/>
          </p:cNvSpPr>
          <p:nvPr>
            <p:ph idx="1"/>
          </p:nvPr>
        </p:nvSpPr>
        <p:spPr>
          <a:xfrm>
            <a:off x="838199" y="1200150"/>
            <a:ext cx="6515101" cy="3962399"/>
          </a:xfrm>
        </p:spPr>
        <p:txBody>
          <a:bodyPr>
            <a:normAutofit/>
          </a:bodyPr>
          <a:lstStyle/>
          <a:p>
            <a:pPr marL="457200" lvl="1" indent="-457200">
              <a:buFont typeface="+mj-lt"/>
              <a:buAutoNum type="arabicPeriod" startAt="3"/>
            </a:pPr>
            <a:r>
              <a:rPr lang="fr-FR" sz="2400" b="1" dirty="0"/>
              <a:t>Le patrimoine architectural est partout</a:t>
            </a:r>
          </a:p>
          <a:p>
            <a:pPr marL="457200" indent="-457200">
              <a:buAutoNum type="arabicPeriod"/>
            </a:pPr>
            <a:endParaRPr lang="fr-FR" sz="2400" dirty="0"/>
          </a:p>
          <a:p>
            <a:pPr marL="457200" lvl="1" indent="0">
              <a:buNone/>
            </a:pPr>
            <a:endParaRPr lang="fr-FR" sz="2000" dirty="0"/>
          </a:p>
          <a:p>
            <a:pPr marL="0" indent="0">
              <a:buNone/>
            </a:pPr>
            <a:endParaRPr lang="fr-BE" sz="2400" dirty="0"/>
          </a:p>
          <a:p>
            <a:pPr marL="0" indent="0">
              <a:buNone/>
            </a:pPr>
            <a:endParaRPr lang="fr-BE" sz="2400" dirty="0"/>
          </a:p>
          <a:p>
            <a:pPr marL="0" indent="0">
              <a:buNone/>
            </a:pPr>
            <a:endParaRPr lang="fr-BE" sz="2400" dirty="0"/>
          </a:p>
          <a:p>
            <a:pPr marL="514350" indent="-514350">
              <a:buAutoNum type="arabicPeriod"/>
            </a:pPr>
            <a:endParaRPr lang="fr-BE" sz="2400" dirty="0"/>
          </a:p>
          <a:p>
            <a:pPr marL="0" indent="0">
              <a:buNone/>
            </a:pPr>
            <a:endParaRPr lang="fr-BE" sz="2400" dirty="0"/>
          </a:p>
          <a:p>
            <a:pPr marL="0" indent="0">
              <a:buNone/>
            </a:pPr>
            <a:endParaRPr lang="fr-BE" sz="2400" dirty="0"/>
          </a:p>
        </p:txBody>
      </p:sp>
      <p:sp>
        <p:nvSpPr>
          <p:cNvPr id="7" name="ZoneTexte 6">
            <a:extLst>
              <a:ext uri="{FF2B5EF4-FFF2-40B4-BE49-F238E27FC236}">
                <a16:creationId xmlns:a16="http://schemas.microsoft.com/office/drawing/2014/main" id="{D0F7DD6F-779E-4CA6-A714-52B36681741F}"/>
              </a:ext>
            </a:extLst>
          </p:cNvPr>
          <p:cNvSpPr txBox="1"/>
          <p:nvPr/>
        </p:nvSpPr>
        <p:spPr>
          <a:xfrm>
            <a:off x="8722803" y="6277430"/>
            <a:ext cx="3212022" cy="307777"/>
          </a:xfrm>
          <a:prstGeom prst="rect">
            <a:avLst/>
          </a:prstGeom>
          <a:noFill/>
        </p:spPr>
        <p:txBody>
          <a:bodyPr wrap="square" rtlCol="0">
            <a:spAutoFit/>
          </a:bodyPr>
          <a:lstStyle/>
          <a:p>
            <a:r>
              <a:rPr lang="fr-BE" sz="1400" dirty="0" err="1"/>
              <a:t>Voorstelling</a:t>
            </a:r>
            <a:r>
              <a:rPr lang="fr-BE" sz="1400" dirty="0"/>
              <a:t> Renolution  15/02/2022</a:t>
            </a:r>
          </a:p>
        </p:txBody>
      </p:sp>
      <p:pic>
        <p:nvPicPr>
          <p:cNvPr id="8" name="Picture 2" descr="Accueil – AriB">
            <a:extLst>
              <a:ext uri="{FF2B5EF4-FFF2-40B4-BE49-F238E27FC236}">
                <a16:creationId xmlns:a16="http://schemas.microsoft.com/office/drawing/2014/main" id="{3891C4E5-0B63-485B-A4AF-C57B69D34E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2311" y="6102272"/>
            <a:ext cx="1030795" cy="50407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9B1DEDBD-300F-4B66-8C3B-C9D9F6B47C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851" y="6102272"/>
            <a:ext cx="1159043" cy="463688"/>
          </a:xfrm>
          <a:prstGeom prst="rect">
            <a:avLst/>
          </a:prstGeom>
        </p:spPr>
      </p:pic>
      <p:sp>
        <p:nvSpPr>
          <p:cNvPr id="10" name="ZoneTexte 9">
            <a:extLst>
              <a:ext uri="{FF2B5EF4-FFF2-40B4-BE49-F238E27FC236}">
                <a16:creationId xmlns:a16="http://schemas.microsoft.com/office/drawing/2014/main" id="{14140E68-E01C-4B9D-B01F-446F68E2B69A}"/>
              </a:ext>
            </a:extLst>
          </p:cNvPr>
          <p:cNvSpPr txBox="1"/>
          <p:nvPr/>
        </p:nvSpPr>
        <p:spPr>
          <a:xfrm>
            <a:off x="447675" y="6277429"/>
            <a:ext cx="3733800" cy="307777"/>
          </a:xfrm>
          <a:prstGeom prst="rect">
            <a:avLst/>
          </a:prstGeom>
          <a:noFill/>
        </p:spPr>
        <p:txBody>
          <a:bodyPr wrap="square" rtlCol="0">
            <a:spAutoFit/>
          </a:bodyPr>
          <a:lstStyle/>
          <a:p>
            <a:r>
              <a:rPr lang="fr-BE" sz="1400" dirty="0"/>
              <a:t>Présentation Renolution  15/02/2022</a:t>
            </a:r>
          </a:p>
        </p:txBody>
      </p:sp>
      <p:sp>
        <p:nvSpPr>
          <p:cNvPr id="11" name="ZoneTexte 10">
            <a:extLst>
              <a:ext uri="{FF2B5EF4-FFF2-40B4-BE49-F238E27FC236}">
                <a16:creationId xmlns:a16="http://schemas.microsoft.com/office/drawing/2014/main" id="{3A707493-7167-477D-8314-BF81540E21FE}"/>
              </a:ext>
            </a:extLst>
          </p:cNvPr>
          <p:cNvSpPr txBox="1"/>
          <p:nvPr/>
        </p:nvSpPr>
        <p:spPr>
          <a:xfrm>
            <a:off x="7798663" y="2690336"/>
            <a:ext cx="3709846" cy="2092881"/>
          </a:xfrm>
          <a:prstGeom prst="rect">
            <a:avLst/>
          </a:prstGeom>
          <a:noFill/>
        </p:spPr>
        <p:txBody>
          <a:bodyPr wrap="square" rtlCol="0">
            <a:spAutoFit/>
          </a:bodyPr>
          <a:lstStyle/>
          <a:p>
            <a:r>
              <a:rPr lang="fr-BE" sz="1600" b="1" dirty="0">
                <a:cs typeface="Arial" panose="020B0604020202020204" pitchFamily="34" charset="0"/>
              </a:rPr>
              <a:t>Au-delà de l’inventaire …</a:t>
            </a:r>
          </a:p>
          <a:p>
            <a:endParaRPr lang="fr-BE" sz="1600" b="1" dirty="0">
              <a:cs typeface="Arial" panose="020B0604020202020204" pitchFamily="34" charset="0"/>
            </a:endParaRPr>
          </a:p>
          <a:p>
            <a:r>
              <a:rPr lang="fr-BE" sz="1600" b="1" dirty="0">
                <a:cs typeface="Arial" panose="020B0604020202020204" pitchFamily="34" charset="0"/>
              </a:rPr>
              <a:t>Les éléments de patrimoine se retrouvent absolument partout et pas uniquement dans les immeubles repris à l’inventaire</a:t>
            </a:r>
          </a:p>
          <a:p>
            <a:endParaRPr lang="fr-BE" sz="1600" b="1" dirty="0">
              <a:cs typeface="Arial" panose="020B0604020202020204" pitchFamily="34" charset="0"/>
            </a:endParaRPr>
          </a:p>
          <a:p>
            <a:r>
              <a:rPr lang="fr-BE" sz="1600" b="1" dirty="0">
                <a:cs typeface="Arial" panose="020B0604020202020204" pitchFamily="34" charset="0"/>
              </a:rPr>
              <a:t>Jusqu’où pourrons aller?</a:t>
            </a:r>
            <a:endParaRPr lang="fr-BE" sz="1600" b="1" dirty="0"/>
          </a:p>
          <a:p>
            <a:pPr algn="just"/>
            <a:r>
              <a:rPr lang="fr-BE" dirty="0"/>
              <a:t>	 </a:t>
            </a:r>
          </a:p>
        </p:txBody>
      </p:sp>
      <p:pic>
        <p:nvPicPr>
          <p:cNvPr id="6" name="Image 5">
            <a:extLst>
              <a:ext uri="{FF2B5EF4-FFF2-40B4-BE49-F238E27FC236}">
                <a16:creationId xmlns:a16="http://schemas.microsoft.com/office/drawing/2014/main" id="{1B2173C7-30B6-40A0-8E96-1F0105DB92A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7599" r="18641"/>
          <a:stretch/>
        </p:blipFill>
        <p:spPr>
          <a:xfrm>
            <a:off x="987117" y="1695451"/>
            <a:ext cx="1601881" cy="3953335"/>
          </a:xfrm>
          <a:prstGeom prst="rect">
            <a:avLst/>
          </a:prstGeom>
        </p:spPr>
      </p:pic>
      <p:pic>
        <p:nvPicPr>
          <p:cNvPr id="13" name="Image 12">
            <a:extLst>
              <a:ext uri="{FF2B5EF4-FFF2-40B4-BE49-F238E27FC236}">
                <a16:creationId xmlns:a16="http://schemas.microsoft.com/office/drawing/2014/main" id="{CAB6026B-1A07-4E6F-BFAE-29EE5DA9029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2745200" y="1695452"/>
            <a:ext cx="1364688" cy="3953334"/>
          </a:xfrm>
          <a:prstGeom prst="rect">
            <a:avLst/>
          </a:prstGeom>
        </p:spPr>
      </p:pic>
      <p:pic>
        <p:nvPicPr>
          <p:cNvPr id="15" name="Image 14">
            <a:extLst>
              <a:ext uri="{FF2B5EF4-FFF2-40B4-BE49-F238E27FC236}">
                <a16:creationId xmlns:a16="http://schemas.microsoft.com/office/drawing/2014/main" id="{A2A58C36-D23B-4D8F-A9AF-4A5234944F0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66090" y="1717817"/>
            <a:ext cx="1657960" cy="3930969"/>
          </a:xfrm>
          <a:prstGeom prst="rect">
            <a:avLst/>
          </a:prstGeom>
        </p:spPr>
      </p:pic>
      <p:pic>
        <p:nvPicPr>
          <p:cNvPr id="17" name="Image 16">
            <a:extLst>
              <a:ext uri="{FF2B5EF4-FFF2-40B4-BE49-F238E27FC236}">
                <a16:creationId xmlns:a16="http://schemas.microsoft.com/office/drawing/2014/main" id="{10FA03AC-E3A6-4E3B-B1B8-04D6B4BC23E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45292" y="1695452"/>
            <a:ext cx="1100667" cy="3962400"/>
          </a:xfrm>
          <a:prstGeom prst="rect">
            <a:avLst/>
          </a:prstGeom>
        </p:spPr>
      </p:pic>
    </p:spTree>
    <p:extLst>
      <p:ext uri="{BB962C8B-B14F-4D97-AF65-F5344CB8AC3E}">
        <p14:creationId xmlns:p14="http://schemas.microsoft.com/office/powerpoint/2010/main" val="3370630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9CCC20-63B5-4612-A0CB-3E7A09B0A55D}"/>
              </a:ext>
            </a:extLst>
          </p:cNvPr>
          <p:cNvSpPr>
            <a:spLocks noGrp="1"/>
          </p:cNvSpPr>
          <p:nvPr>
            <p:ph type="title"/>
          </p:nvPr>
        </p:nvSpPr>
        <p:spPr>
          <a:xfrm>
            <a:off x="838200" y="365126"/>
            <a:ext cx="10515600" cy="567748"/>
          </a:xfrm>
        </p:spPr>
        <p:txBody>
          <a:bodyPr>
            <a:noAutofit/>
          </a:bodyPr>
          <a:lstStyle/>
          <a:p>
            <a:r>
              <a:rPr lang="fr-BE" sz="3600" b="1" dirty="0"/>
              <a:t>Patrimoine</a:t>
            </a:r>
          </a:p>
        </p:txBody>
      </p:sp>
      <p:sp>
        <p:nvSpPr>
          <p:cNvPr id="3" name="Espace réservé du contenu 2">
            <a:extLst>
              <a:ext uri="{FF2B5EF4-FFF2-40B4-BE49-F238E27FC236}">
                <a16:creationId xmlns:a16="http://schemas.microsoft.com/office/drawing/2014/main" id="{C53F2D50-6D4A-40B4-B6F1-8F95B0C64853}"/>
              </a:ext>
            </a:extLst>
          </p:cNvPr>
          <p:cNvSpPr>
            <a:spLocks noGrp="1"/>
          </p:cNvSpPr>
          <p:nvPr>
            <p:ph idx="1"/>
          </p:nvPr>
        </p:nvSpPr>
        <p:spPr>
          <a:xfrm>
            <a:off x="838200" y="929823"/>
            <a:ext cx="9210675" cy="3962399"/>
          </a:xfrm>
        </p:spPr>
        <p:txBody>
          <a:bodyPr>
            <a:normAutofit/>
          </a:bodyPr>
          <a:lstStyle/>
          <a:p>
            <a:pPr marL="457200" lvl="1" indent="-457200">
              <a:buFont typeface="+mj-lt"/>
              <a:buAutoNum type="arabicPeriod" startAt="3"/>
            </a:pPr>
            <a:r>
              <a:rPr lang="fr-FR" sz="2400" b="1" dirty="0"/>
              <a:t>Le patrimoine architectural est partout</a:t>
            </a:r>
          </a:p>
          <a:p>
            <a:pPr marL="457200" indent="-457200">
              <a:buAutoNum type="arabicPeriod"/>
            </a:pPr>
            <a:endParaRPr lang="fr-FR" sz="2400" dirty="0"/>
          </a:p>
          <a:p>
            <a:pPr marL="457200" lvl="1" indent="0">
              <a:buNone/>
            </a:pPr>
            <a:endParaRPr lang="fr-FR" sz="2000" dirty="0"/>
          </a:p>
          <a:p>
            <a:pPr marL="0" indent="0">
              <a:buNone/>
            </a:pPr>
            <a:endParaRPr lang="fr-BE" sz="2400" dirty="0"/>
          </a:p>
          <a:p>
            <a:pPr marL="0" indent="0">
              <a:buNone/>
            </a:pPr>
            <a:endParaRPr lang="fr-BE" sz="2400" dirty="0"/>
          </a:p>
          <a:p>
            <a:pPr marL="0" indent="0">
              <a:buNone/>
            </a:pPr>
            <a:endParaRPr lang="fr-BE" sz="2400" dirty="0"/>
          </a:p>
          <a:p>
            <a:pPr marL="514350" indent="-514350">
              <a:buAutoNum type="arabicPeriod"/>
            </a:pPr>
            <a:endParaRPr lang="fr-BE" sz="2400" dirty="0"/>
          </a:p>
          <a:p>
            <a:pPr marL="0" indent="0">
              <a:buNone/>
            </a:pPr>
            <a:endParaRPr lang="fr-BE" sz="2400" dirty="0"/>
          </a:p>
          <a:p>
            <a:pPr marL="0" indent="0">
              <a:buNone/>
            </a:pPr>
            <a:endParaRPr lang="fr-BE" sz="2400" dirty="0"/>
          </a:p>
        </p:txBody>
      </p:sp>
      <p:sp>
        <p:nvSpPr>
          <p:cNvPr id="7" name="ZoneTexte 6">
            <a:extLst>
              <a:ext uri="{FF2B5EF4-FFF2-40B4-BE49-F238E27FC236}">
                <a16:creationId xmlns:a16="http://schemas.microsoft.com/office/drawing/2014/main" id="{D0F7DD6F-779E-4CA6-A714-52B36681741F}"/>
              </a:ext>
            </a:extLst>
          </p:cNvPr>
          <p:cNvSpPr txBox="1"/>
          <p:nvPr/>
        </p:nvSpPr>
        <p:spPr>
          <a:xfrm>
            <a:off x="8722803" y="6277430"/>
            <a:ext cx="3212022" cy="307777"/>
          </a:xfrm>
          <a:prstGeom prst="rect">
            <a:avLst/>
          </a:prstGeom>
          <a:noFill/>
        </p:spPr>
        <p:txBody>
          <a:bodyPr wrap="square" rtlCol="0">
            <a:spAutoFit/>
          </a:bodyPr>
          <a:lstStyle/>
          <a:p>
            <a:r>
              <a:rPr lang="fr-BE" sz="1400" dirty="0" err="1"/>
              <a:t>Voorstelling</a:t>
            </a:r>
            <a:r>
              <a:rPr lang="fr-BE" sz="1400" dirty="0"/>
              <a:t> Renolution  15/02/2022</a:t>
            </a:r>
          </a:p>
        </p:txBody>
      </p:sp>
      <p:pic>
        <p:nvPicPr>
          <p:cNvPr id="8" name="Picture 2" descr="Accueil – AriB">
            <a:extLst>
              <a:ext uri="{FF2B5EF4-FFF2-40B4-BE49-F238E27FC236}">
                <a16:creationId xmlns:a16="http://schemas.microsoft.com/office/drawing/2014/main" id="{3891C4E5-0B63-485B-A4AF-C57B69D34E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2311" y="6102272"/>
            <a:ext cx="1030795" cy="50407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9B1DEDBD-300F-4B66-8C3B-C9D9F6B47C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851" y="6102272"/>
            <a:ext cx="1159043" cy="463688"/>
          </a:xfrm>
          <a:prstGeom prst="rect">
            <a:avLst/>
          </a:prstGeom>
        </p:spPr>
      </p:pic>
      <p:sp>
        <p:nvSpPr>
          <p:cNvPr id="10" name="ZoneTexte 9">
            <a:extLst>
              <a:ext uri="{FF2B5EF4-FFF2-40B4-BE49-F238E27FC236}">
                <a16:creationId xmlns:a16="http://schemas.microsoft.com/office/drawing/2014/main" id="{14140E68-E01C-4B9D-B01F-446F68E2B69A}"/>
              </a:ext>
            </a:extLst>
          </p:cNvPr>
          <p:cNvSpPr txBox="1"/>
          <p:nvPr/>
        </p:nvSpPr>
        <p:spPr>
          <a:xfrm>
            <a:off x="447675" y="6277429"/>
            <a:ext cx="3733800" cy="307777"/>
          </a:xfrm>
          <a:prstGeom prst="rect">
            <a:avLst/>
          </a:prstGeom>
          <a:noFill/>
        </p:spPr>
        <p:txBody>
          <a:bodyPr wrap="square" rtlCol="0">
            <a:spAutoFit/>
          </a:bodyPr>
          <a:lstStyle/>
          <a:p>
            <a:r>
              <a:rPr lang="fr-BE" sz="1400" dirty="0"/>
              <a:t>Présentation Renolution  15/02/2022</a:t>
            </a:r>
          </a:p>
        </p:txBody>
      </p:sp>
      <p:sp>
        <p:nvSpPr>
          <p:cNvPr id="11" name="ZoneTexte 10">
            <a:extLst>
              <a:ext uri="{FF2B5EF4-FFF2-40B4-BE49-F238E27FC236}">
                <a16:creationId xmlns:a16="http://schemas.microsoft.com/office/drawing/2014/main" id="{3A707493-7167-477D-8314-BF81540E21FE}"/>
              </a:ext>
            </a:extLst>
          </p:cNvPr>
          <p:cNvSpPr txBox="1"/>
          <p:nvPr/>
        </p:nvSpPr>
        <p:spPr>
          <a:xfrm>
            <a:off x="7985699" y="2984007"/>
            <a:ext cx="3368101" cy="1908215"/>
          </a:xfrm>
          <a:prstGeom prst="rect">
            <a:avLst/>
          </a:prstGeom>
          <a:noFill/>
        </p:spPr>
        <p:txBody>
          <a:bodyPr wrap="square" rtlCol="0">
            <a:spAutoFit/>
          </a:bodyPr>
          <a:lstStyle/>
          <a:p>
            <a:r>
              <a:rPr lang="fr-BE" sz="1600" b="1" dirty="0">
                <a:cs typeface="Arial" panose="020B0604020202020204" pitchFamily="34" charset="0"/>
              </a:rPr>
              <a:t>Certains immeubles de qualité ont malheureusement subit les outrages du temps, de leurs propriétaires ou de vandales.</a:t>
            </a:r>
          </a:p>
          <a:p>
            <a:endParaRPr lang="fr-BE" b="1" dirty="0">
              <a:cs typeface="Arial" panose="020B0604020202020204" pitchFamily="34" charset="0"/>
            </a:endParaRPr>
          </a:p>
          <a:p>
            <a:endParaRPr lang="fr-BE" b="1" dirty="0"/>
          </a:p>
          <a:p>
            <a:pPr algn="just"/>
            <a:r>
              <a:rPr lang="fr-BE" dirty="0"/>
              <a:t>	 </a:t>
            </a:r>
          </a:p>
        </p:txBody>
      </p:sp>
      <p:pic>
        <p:nvPicPr>
          <p:cNvPr id="2050" name="Picture 2" descr="Avenue Clemenceau 18, (© ARCHistory, 2019)">
            <a:extLst>
              <a:ext uri="{FF2B5EF4-FFF2-40B4-BE49-F238E27FC236}">
                <a16:creationId xmlns:a16="http://schemas.microsoft.com/office/drawing/2014/main" id="{3CC8B38A-17E4-497E-AEBD-CED2FAF549D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27212" y="1436771"/>
            <a:ext cx="2424588" cy="436076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F6EF2D85-BE41-43F0-A88C-C62EC79C293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9969"/>
          <a:stretch/>
        </p:blipFill>
        <p:spPr>
          <a:xfrm>
            <a:off x="3539210" y="1436771"/>
            <a:ext cx="1525996" cy="4360769"/>
          </a:xfrm>
          <a:prstGeom prst="rect">
            <a:avLst/>
          </a:prstGeom>
        </p:spPr>
      </p:pic>
      <p:pic>
        <p:nvPicPr>
          <p:cNvPr id="14" name="Image 13">
            <a:extLst>
              <a:ext uri="{FF2B5EF4-FFF2-40B4-BE49-F238E27FC236}">
                <a16:creationId xmlns:a16="http://schemas.microsoft.com/office/drawing/2014/main" id="{0FC02E91-445D-46A8-91F4-6C0615C5E91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92490" y="1397784"/>
            <a:ext cx="1865542" cy="4399756"/>
          </a:xfrm>
          <a:prstGeom prst="rect">
            <a:avLst/>
          </a:prstGeom>
        </p:spPr>
      </p:pic>
    </p:spTree>
    <p:extLst>
      <p:ext uri="{BB962C8B-B14F-4D97-AF65-F5344CB8AC3E}">
        <p14:creationId xmlns:p14="http://schemas.microsoft.com/office/powerpoint/2010/main" val="3350593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9CCC20-63B5-4612-A0CB-3E7A09B0A55D}"/>
              </a:ext>
            </a:extLst>
          </p:cNvPr>
          <p:cNvSpPr>
            <a:spLocks noGrp="1"/>
          </p:cNvSpPr>
          <p:nvPr>
            <p:ph type="title"/>
          </p:nvPr>
        </p:nvSpPr>
        <p:spPr>
          <a:xfrm>
            <a:off x="838200" y="365126"/>
            <a:ext cx="10515600" cy="567748"/>
          </a:xfrm>
        </p:spPr>
        <p:txBody>
          <a:bodyPr>
            <a:noAutofit/>
          </a:bodyPr>
          <a:lstStyle/>
          <a:p>
            <a:r>
              <a:rPr lang="fr-BE" sz="3600" b="1" dirty="0"/>
              <a:t>Urbanisme</a:t>
            </a:r>
          </a:p>
        </p:txBody>
      </p:sp>
      <p:sp>
        <p:nvSpPr>
          <p:cNvPr id="3" name="Espace réservé du contenu 2">
            <a:extLst>
              <a:ext uri="{FF2B5EF4-FFF2-40B4-BE49-F238E27FC236}">
                <a16:creationId xmlns:a16="http://schemas.microsoft.com/office/drawing/2014/main" id="{C53F2D50-6D4A-40B4-B6F1-8F95B0C64853}"/>
              </a:ext>
            </a:extLst>
          </p:cNvPr>
          <p:cNvSpPr>
            <a:spLocks noGrp="1"/>
          </p:cNvSpPr>
          <p:nvPr>
            <p:ph idx="1"/>
          </p:nvPr>
        </p:nvSpPr>
        <p:spPr>
          <a:xfrm>
            <a:off x="838199" y="1200150"/>
            <a:ext cx="9210675" cy="3962399"/>
          </a:xfrm>
        </p:spPr>
        <p:txBody>
          <a:bodyPr>
            <a:normAutofit/>
          </a:bodyPr>
          <a:lstStyle/>
          <a:p>
            <a:pPr marL="457200" indent="-457200">
              <a:buAutoNum type="arabicPeriod"/>
            </a:pPr>
            <a:endParaRPr lang="fr-BE" sz="2400" dirty="0"/>
          </a:p>
          <a:p>
            <a:pPr marL="457200" indent="-457200">
              <a:buAutoNum type="arabicPeriod"/>
            </a:pPr>
            <a:r>
              <a:rPr lang="fr-BE" sz="2400" dirty="0"/>
              <a:t>Les permis aujourd’hui</a:t>
            </a:r>
          </a:p>
          <a:p>
            <a:pPr marL="457200" indent="-457200">
              <a:buAutoNum type="arabicPeriod"/>
            </a:pPr>
            <a:endParaRPr lang="fr-BE" sz="2400" dirty="0"/>
          </a:p>
          <a:p>
            <a:pPr marL="457200" indent="-457200">
              <a:buAutoNum type="arabicPeriod"/>
            </a:pPr>
            <a:endParaRPr lang="fr-BE" sz="2400" dirty="0"/>
          </a:p>
          <a:p>
            <a:pPr marL="457200" indent="-457200">
              <a:buAutoNum type="arabicPeriod"/>
            </a:pPr>
            <a:r>
              <a:rPr lang="fr-BE" sz="2400" dirty="0"/>
              <a:t>Impact de Renolution sur les permis de demain</a:t>
            </a:r>
          </a:p>
          <a:p>
            <a:pPr marL="457200" indent="-457200">
              <a:buAutoNum type="arabicPeriod"/>
            </a:pPr>
            <a:endParaRPr lang="fr-BE" sz="2400" dirty="0"/>
          </a:p>
          <a:p>
            <a:pPr marL="457200" indent="-457200">
              <a:buAutoNum type="arabicPeriod"/>
            </a:pPr>
            <a:endParaRPr lang="fr-BE" sz="2400" dirty="0"/>
          </a:p>
          <a:p>
            <a:pPr marL="457200" indent="-457200">
              <a:buAutoNum type="arabicPeriod"/>
            </a:pPr>
            <a:r>
              <a:rPr lang="fr-BE" sz="2400" dirty="0"/>
              <a:t>Quels sont les scénarios possibles?</a:t>
            </a:r>
          </a:p>
          <a:p>
            <a:pPr marL="457200" indent="-457200">
              <a:buAutoNum type="arabicPeriod"/>
            </a:pPr>
            <a:endParaRPr lang="fr-BE" sz="2400" dirty="0"/>
          </a:p>
          <a:p>
            <a:pPr marL="0" indent="0">
              <a:buNone/>
            </a:pPr>
            <a:endParaRPr lang="fr-BE" sz="2400" dirty="0"/>
          </a:p>
          <a:p>
            <a:pPr marL="514350" indent="-514350">
              <a:buAutoNum type="arabicPeriod"/>
            </a:pPr>
            <a:endParaRPr lang="fr-BE" sz="2400" dirty="0"/>
          </a:p>
          <a:p>
            <a:pPr marL="0" indent="0">
              <a:buNone/>
            </a:pPr>
            <a:endParaRPr lang="fr-BE" sz="2400" dirty="0"/>
          </a:p>
          <a:p>
            <a:pPr marL="0" indent="0">
              <a:buNone/>
            </a:pPr>
            <a:endParaRPr lang="fr-BE" sz="2400" dirty="0"/>
          </a:p>
        </p:txBody>
      </p:sp>
      <p:sp>
        <p:nvSpPr>
          <p:cNvPr id="7" name="ZoneTexte 6">
            <a:extLst>
              <a:ext uri="{FF2B5EF4-FFF2-40B4-BE49-F238E27FC236}">
                <a16:creationId xmlns:a16="http://schemas.microsoft.com/office/drawing/2014/main" id="{D0F7DD6F-779E-4CA6-A714-52B36681741F}"/>
              </a:ext>
            </a:extLst>
          </p:cNvPr>
          <p:cNvSpPr txBox="1"/>
          <p:nvPr/>
        </p:nvSpPr>
        <p:spPr>
          <a:xfrm>
            <a:off x="8722803" y="6277430"/>
            <a:ext cx="3212022" cy="307777"/>
          </a:xfrm>
          <a:prstGeom prst="rect">
            <a:avLst/>
          </a:prstGeom>
          <a:noFill/>
        </p:spPr>
        <p:txBody>
          <a:bodyPr wrap="square" rtlCol="0">
            <a:spAutoFit/>
          </a:bodyPr>
          <a:lstStyle/>
          <a:p>
            <a:r>
              <a:rPr lang="fr-BE" sz="1400" dirty="0" err="1"/>
              <a:t>Voorstelling</a:t>
            </a:r>
            <a:r>
              <a:rPr lang="fr-BE" sz="1400" dirty="0"/>
              <a:t> Renolution  15/02/2022</a:t>
            </a:r>
          </a:p>
        </p:txBody>
      </p:sp>
      <p:pic>
        <p:nvPicPr>
          <p:cNvPr id="8" name="Picture 2" descr="Accueil – AriB">
            <a:extLst>
              <a:ext uri="{FF2B5EF4-FFF2-40B4-BE49-F238E27FC236}">
                <a16:creationId xmlns:a16="http://schemas.microsoft.com/office/drawing/2014/main" id="{3891C4E5-0B63-485B-A4AF-C57B69D34E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2311" y="6102272"/>
            <a:ext cx="1030795" cy="50407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9B1DEDBD-300F-4B66-8C3B-C9D9F6B47C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851" y="6102272"/>
            <a:ext cx="1159043" cy="463688"/>
          </a:xfrm>
          <a:prstGeom prst="rect">
            <a:avLst/>
          </a:prstGeom>
        </p:spPr>
      </p:pic>
      <p:sp>
        <p:nvSpPr>
          <p:cNvPr id="10" name="ZoneTexte 9">
            <a:extLst>
              <a:ext uri="{FF2B5EF4-FFF2-40B4-BE49-F238E27FC236}">
                <a16:creationId xmlns:a16="http://schemas.microsoft.com/office/drawing/2014/main" id="{14140E68-E01C-4B9D-B01F-446F68E2B69A}"/>
              </a:ext>
            </a:extLst>
          </p:cNvPr>
          <p:cNvSpPr txBox="1"/>
          <p:nvPr/>
        </p:nvSpPr>
        <p:spPr>
          <a:xfrm>
            <a:off x="447675" y="6277429"/>
            <a:ext cx="3733800" cy="307777"/>
          </a:xfrm>
          <a:prstGeom prst="rect">
            <a:avLst/>
          </a:prstGeom>
          <a:noFill/>
        </p:spPr>
        <p:txBody>
          <a:bodyPr wrap="square" rtlCol="0">
            <a:spAutoFit/>
          </a:bodyPr>
          <a:lstStyle/>
          <a:p>
            <a:r>
              <a:rPr lang="fr-BE" sz="1400" dirty="0"/>
              <a:t>Présentation Renolution  15/02/2022</a:t>
            </a:r>
          </a:p>
        </p:txBody>
      </p:sp>
    </p:spTree>
    <p:extLst>
      <p:ext uri="{BB962C8B-B14F-4D97-AF65-F5344CB8AC3E}">
        <p14:creationId xmlns:p14="http://schemas.microsoft.com/office/powerpoint/2010/main" val="1407363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9CCC20-63B5-4612-A0CB-3E7A09B0A55D}"/>
              </a:ext>
            </a:extLst>
          </p:cNvPr>
          <p:cNvSpPr>
            <a:spLocks noGrp="1"/>
          </p:cNvSpPr>
          <p:nvPr>
            <p:ph type="title"/>
          </p:nvPr>
        </p:nvSpPr>
        <p:spPr>
          <a:xfrm>
            <a:off x="838200" y="365126"/>
            <a:ext cx="10515600" cy="567748"/>
          </a:xfrm>
        </p:spPr>
        <p:txBody>
          <a:bodyPr>
            <a:noAutofit/>
          </a:bodyPr>
          <a:lstStyle/>
          <a:p>
            <a:r>
              <a:rPr lang="fr-BE" sz="3600" b="1" dirty="0"/>
              <a:t>Urbanisme</a:t>
            </a:r>
          </a:p>
        </p:txBody>
      </p:sp>
      <p:sp>
        <p:nvSpPr>
          <p:cNvPr id="3" name="Espace réservé du contenu 2">
            <a:extLst>
              <a:ext uri="{FF2B5EF4-FFF2-40B4-BE49-F238E27FC236}">
                <a16:creationId xmlns:a16="http://schemas.microsoft.com/office/drawing/2014/main" id="{C53F2D50-6D4A-40B4-B6F1-8F95B0C64853}"/>
              </a:ext>
            </a:extLst>
          </p:cNvPr>
          <p:cNvSpPr>
            <a:spLocks noGrp="1"/>
          </p:cNvSpPr>
          <p:nvPr>
            <p:ph idx="1"/>
          </p:nvPr>
        </p:nvSpPr>
        <p:spPr>
          <a:xfrm>
            <a:off x="838199" y="1200150"/>
            <a:ext cx="9210675" cy="3962399"/>
          </a:xfrm>
        </p:spPr>
        <p:txBody>
          <a:bodyPr>
            <a:normAutofit/>
          </a:bodyPr>
          <a:lstStyle/>
          <a:p>
            <a:pPr marL="457200" indent="-457200">
              <a:buAutoNum type="arabicPeriod"/>
            </a:pPr>
            <a:r>
              <a:rPr lang="fr-BE" sz="2400" b="1" dirty="0"/>
              <a:t>Les permis aujourd’hui : combien de PU par an</a:t>
            </a:r>
          </a:p>
          <a:p>
            <a:pPr marL="457200" indent="-457200">
              <a:buAutoNum type="arabicPeriod"/>
            </a:pPr>
            <a:endParaRPr lang="fr-BE" sz="2400" dirty="0"/>
          </a:p>
          <a:p>
            <a:pPr marL="0" indent="0">
              <a:buNone/>
            </a:pPr>
            <a:endParaRPr lang="fr-BE" sz="2400" dirty="0"/>
          </a:p>
          <a:p>
            <a:pPr marL="0" indent="0">
              <a:buNone/>
            </a:pPr>
            <a:endParaRPr lang="fr-BE" sz="2400" dirty="0"/>
          </a:p>
          <a:p>
            <a:pPr marL="514350" indent="-514350">
              <a:buAutoNum type="arabicPeriod"/>
            </a:pPr>
            <a:endParaRPr lang="fr-BE" sz="2400" dirty="0"/>
          </a:p>
          <a:p>
            <a:pPr marL="0" indent="0">
              <a:buNone/>
            </a:pPr>
            <a:endParaRPr lang="fr-BE" sz="2400" dirty="0"/>
          </a:p>
          <a:p>
            <a:pPr marL="0" indent="0">
              <a:buNone/>
            </a:pPr>
            <a:endParaRPr lang="fr-BE" sz="2400" dirty="0"/>
          </a:p>
        </p:txBody>
      </p:sp>
      <p:sp>
        <p:nvSpPr>
          <p:cNvPr id="7" name="ZoneTexte 6">
            <a:extLst>
              <a:ext uri="{FF2B5EF4-FFF2-40B4-BE49-F238E27FC236}">
                <a16:creationId xmlns:a16="http://schemas.microsoft.com/office/drawing/2014/main" id="{D0F7DD6F-779E-4CA6-A714-52B36681741F}"/>
              </a:ext>
            </a:extLst>
          </p:cNvPr>
          <p:cNvSpPr txBox="1"/>
          <p:nvPr/>
        </p:nvSpPr>
        <p:spPr>
          <a:xfrm>
            <a:off x="8722803" y="6277430"/>
            <a:ext cx="3212022" cy="307777"/>
          </a:xfrm>
          <a:prstGeom prst="rect">
            <a:avLst/>
          </a:prstGeom>
          <a:noFill/>
        </p:spPr>
        <p:txBody>
          <a:bodyPr wrap="square" rtlCol="0">
            <a:spAutoFit/>
          </a:bodyPr>
          <a:lstStyle/>
          <a:p>
            <a:r>
              <a:rPr lang="fr-BE" sz="1400" dirty="0" err="1"/>
              <a:t>Voorstelling</a:t>
            </a:r>
            <a:r>
              <a:rPr lang="fr-BE" sz="1400" dirty="0"/>
              <a:t> Renolution  15/02/2022</a:t>
            </a:r>
          </a:p>
        </p:txBody>
      </p:sp>
      <p:pic>
        <p:nvPicPr>
          <p:cNvPr id="8" name="Picture 2" descr="Accueil – AriB">
            <a:extLst>
              <a:ext uri="{FF2B5EF4-FFF2-40B4-BE49-F238E27FC236}">
                <a16:creationId xmlns:a16="http://schemas.microsoft.com/office/drawing/2014/main" id="{3891C4E5-0B63-485B-A4AF-C57B69D34E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2311" y="6102272"/>
            <a:ext cx="1030795" cy="50407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9B1DEDBD-300F-4B66-8C3B-C9D9F6B47C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851" y="6102272"/>
            <a:ext cx="1159043" cy="463688"/>
          </a:xfrm>
          <a:prstGeom prst="rect">
            <a:avLst/>
          </a:prstGeom>
        </p:spPr>
      </p:pic>
      <p:sp>
        <p:nvSpPr>
          <p:cNvPr id="10" name="ZoneTexte 9">
            <a:extLst>
              <a:ext uri="{FF2B5EF4-FFF2-40B4-BE49-F238E27FC236}">
                <a16:creationId xmlns:a16="http://schemas.microsoft.com/office/drawing/2014/main" id="{14140E68-E01C-4B9D-B01F-446F68E2B69A}"/>
              </a:ext>
            </a:extLst>
          </p:cNvPr>
          <p:cNvSpPr txBox="1"/>
          <p:nvPr/>
        </p:nvSpPr>
        <p:spPr>
          <a:xfrm>
            <a:off x="447675" y="6277429"/>
            <a:ext cx="3733800" cy="307777"/>
          </a:xfrm>
          <a:prstGeom prst="rect">
            <a:avLst/>
          </a:prstGeom>
          <a:noFill/>
        </p:spPr>
        <p:txBody>
          <a:bodyPr wrap="square" rtlCol="0">
            <a:spAutoFit/>
          </a:bodyPr>
          <a:lstStyle/>
          <a:p>
            <a:r>
              <a:rPr lang="fr-BE" sz="1400" dirty="0"/>
              <a:t>Présentation Renolution  15/02/2022</a:t>
            </a:r>
          </a:p>
        </p:txBody>
      </p:sp>
      <p:graphicFrame>
        <p:nvGraphicFramePr>
          <p:cNvPr id="12" name="Graphique 11">
            <a:extLst>
              <a:ext uri="{FF2B5EF4-FFF2-40B4-BE49-F238E27FC236}">
                <a16:creationId xmlns:a16="http://schemas.microsoft.com/office/drawing/2014/main" id="{FC747E5B-FEE2-41DF-910C-B10147FB878D}"/>
              </a:ext>
            </a:extLst>
          </p:cNvPr>
          <p:cNvGraphicFramePr>
            <a:graphicFrameLocks/>
          </p:cNvGraphicFramePr>
          <p:nvPr>
            <p:extLst>
              <p:ext uri="{D42A27DB-BD31-4B8C-83A1-F6EECF244321}">
                <p14:modId xmlns:p14="http://schemas.microsoft.com/office/powerpoint/2010/main" val="88942906"/>
              </p:ext>
            </p:extLst>
          </p:nvPr>
        </p:nvGraphicFramePr>
        <p:xfrm>
          <a:off x="939801" y="2123984"/>
          <a:ext cx="5480050" cy="3721478"/>
        </p:xfrm>
        <a:graphic>
          <a:graphicData uri="http://schemas.openxmlformats.org/drawingml/2006/chart">
            <c:chart xmlns:c="http://schemas.openxmlformats.org/drawingml/2006/chart" xmlns:r="http://schemas.openxmlformats.org/officeDocument/2006/relationships" r:id="rId4"/>
          </a:graphicData>
        </a:graphic>
      </p:graphicFrame>
      <p:sp>
        <p:nvSpPr>
          <p:cNvPr id="14" name="ZoneTexte 13">
            <a:extLst>
              <a:ext uri="{FF2B5EF4-FFF2-40B4-BE49-F238E27FC236}">
                <a16:creationId xmlns:a16="http://schemas.microsoft.com/office/drawing/2014/main" id="{C5203CCD-9C75-497E-B094-23068B36D8D8}"/>
              </a:ext>
            </a:extLst>
          </p:cNvPr>
          <p:cNvSpPr txBox="1"/>
          <p:nvPr/>
        </p:nvSpPr>
        <p:spPr>
          <a:xfrm>
            <a:off x="6954116" y="2628720"/>
            <a:ext cx="4425949" cy="2400657"/>
          </a:xfrm>
          <a:prstGeom prst="rect">
            <a:avLst/>
          </a:prstGeom>
          <a:noFill/>
        </p:spPr>
        <p:txBody>
          <a:bodyPr wrap="square" rtlCol="0">
            <a:spAutoFit/>
          </a:bodyPr>
          <a:lstStyle/>
          <a:p>
            <a:pPr algn="just"/>
            <a:r>
              <a:rPr lang="fr-BE" b="1" dirty="0">
                <a:cs typeface="Arial" panose="020B0604020202020204" pitchFamily="34" charset="0"/>
              </a:rPr>
              <a:t>1500 à 2240 permis octroyés annuellement depuis 1996</a:t>
            </a:r>
          </a:p>
          <a:p>
            <a:pPr algn="just"/>
            <a:endParaRPr lang="fr-BE" b="1" dirty="0">
              <a:cs typeface="Arial" panose="020B0604020202020204" pitchFamily="34" charset="0"/>
            </a:endParaRPr>
          </a:p>
          <a:p>
            <a:pPr algn="just"/>
            <a:r>
              <a:rPr lang="fr-BE" b="1" dirty="0">
                <a:cs typeface="Arial" panose="020B0604020202020204" pitchFamily="34" charset="0"/>
              </a:rPr>
              <a:t>Moyenne de 2040 permis sur les 5 dernières années</a:t>
            </a:r>
          </a:p>
          <a:p>
            <a:pPr algn="just"/>
            <a:endParaRPr lang="fr-BE" sz="2000" dirty="0">
              <a:latin typeface="Arial" panose="020B0604020202020204" pitchFamily="34" charset="0"/>
              <a:cs typeface="Arial" panose="020B0604020202020204" pitchFamily="34" charset="0"/>
            </a:endParaRPr>
          </a:p>
          <a:p>
            <a:pPr algn="just"/>
            <a:endParaRPr lang="fr-BE" sz="2000" dirty="0">
              <a:latin typeface="Arial" panose="020B0604020202020204" pitchFamily="34" charset="0"/>
              <a:cs typeface="Arial" panose="020B0604020202020204" pitchFamily="34" charset="0"/>
            </a:endParaRPr>
          </a:p>
          <a:p>
            <a:pPr algn="just"/>
            <a:endParaRPr lang="fr-BE" sz="2000" dirty="0">
              <a:latin typeface="Arial" panose="020B0604020202020204" pitchFamily="34" charset="0"/>
              <a:cs typeface="Arial" panose="020B0604020202020204" pitchFamily="34" charset="0"/>
            </a:endParaRPr>
          </a:p>
        </p:txBody>
      </p:sp>
      <p:cxnSp>
        <p:nvCxnSpPr>
          <p:cNvPr id="17" name="Connecteur droit 16">
            <a:extLst>
              <a:ext uri="{FF2B5EF4-FFF2-40B4-BE49-F238E27FC236}">
                <a16:creationId xmlns:a16="http://schemas.microsoft.com/office/drawing/2014/main" id="{C2899D02-684F-44DD-A153-B3B56766856D}"/>
              </a:ext>
            </a:extLst>
          </p:cNvPr>
          <p:cNvCxnSpPr>
            <a:cxnSpLocks/>
          </p:cNvCxnSpPr>
          <p:nvPr/>
        </p:nvCxnSpPr>
        <p:spPr>
          <a:xfrm flipV="1">
            <a:off x="1474066" y="3181349"/>
            <a:ext cx="4695825" cy="64770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3" name="ZoneTexte 12">
            <a:extLst>
              <a:ext uri="{FF2B5EF4-FFF2-40B4-BE49-F238E27FC236}">
                <a16:creationId xmlns:a16="http://schemas.microsoft.com/office/drawing/2014/main" id="{65A061A4-6CF6-405D-B43A-4B9556C82937}"/>
              </a:ext>
            </a:extLst>
          </p:cNvPr>
          <p:cNvSpPr txBox="1"/>
          <p:nvPr/>
        </p:nvSpPr>
        <p:spPr>
          <a:xfrm>
            <a:off x="6796087" y="5632687"/>
            <a:ext cx="2876550" cy="307777"/>
          </a:xfrm>
          <a:prstGeom prst="rect">
            <a:avLst/>
          </a:prstGeom>
          <a:noFill/>
        </p:spPr>
        <p:txBody>
          <a:bodyPr wrap="square">
            <a:spAutoFit/>
          </a:bodyPr>
          <a:lstStyle/>
          <a:p>
            <a:r>
              <a:rPr lang="fr-BE" sz="1400" dirty="0"/>
              <a:t>Source Statbel.be  15/02/2022</a:t>
            </a:r>
          </a:p>
        </p:txBody>
      </p:sp>
    </p:spTree>
    <p:extLst>
      <p:ext uri="{BB962C8B-B14F-4D97-AF65-F5344CB8AC3E}">
        <p14:creationId xmlns:p14="http://schemas.microsoft.com/office/powerpoint/2010/main" val="4053554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9CCC20-63B5-4612-A0CB-3E7A09B0A55D}"/>
              </a:ext>
            </a:extLst>
          </p:cNvPr>
          <p:cNvSpPr>
            <a:spLocks noGrp="1"/>
          </p:cNvSpPr>
          <p:nvPr>
            <p:ph type="title"/>
          </p:nvPr>
        </p:nvSpPr>
        <p:spPr>
          <a:xfrm>
            <a:off x="838200" y="365126"/>
            <a:ext cx="10515600" cy="567748"/>
          </a:xfrm>
        </p:spPr>
        <p:txBody>
          <a:bodyPr>
            <a:noAutofit/>
          </a:bodyPr>
          <a:lstStyle/>
          <a:p>
            <a:r>
              <a:rPr lang="fr-BE" sz="3600" b="1" dirty="0"/>
              <a:t>Urbanisme</a:t>
            </a:r>
          </a:p>
        </p:txBody>
      </p:sp>
      <p:sp>
        <p:nvSpPr>
          <p:cNvPr id="3" name="Espace réservé du contenu 2">
            <a:extLst>
              <a:ext uri="{FF2B5EF4-FFF2-40B4-BE49-F238E27FC236}">
                <a16:creationId xmlns:a16="http://schemas.microsoft.com/office/drawing/2014/main" id="{C53F2D50-6D4A-40B4-B6F1-8F95B0C64853}"/>
              </a:ext>
            </a:extLst>
          </p:cNvPr>
          <p:cNvSpPr>
            <a:spLocks noGrp="1"/>
          </p:cNvSpPr>
          <p:nvPr>
            <p:ph idx="1"/>
          </p:nvPr>
        </p:nvSpPr>
        <p:spPr>
          <a:xfrm>
            <a:off x="838200" y="932874"/>
            <a:ext cx="9210675" cy="3962399"/>
          </a:xfrm>
        </p:spPr>
        <p:txBody>
          <a:bodyPr>
            <a:normAutofit/>
          </a:bodyPr>
          <a:lstStyle/>
          <a:p>
            <a:pPr marL="457200" indent="-457200">
              <a:buAutoNum type="arabicPeriod"/>
            </a:pPr>
            <a:r>
              <a:rPr lang="fr-BE" sz="2400" b="1" dirty="0"/>
              <a:t>Les permis aujourd’hui : comment se répartissent les PU</a:t>
            </a:r>
          </a:p>
          <a:p>
            <a:pPr marL="457200" indent="-457200">
              <a:buAutoNum type="arabicPeriod"/>
            </a:pPr>
            <a:endParaRPr lang="fr-BE" sz="2400" dirty="0"/>
          </a:p>
          <a:p>
            <a:pPr marL="0" indent="0">
              <a:buNone/>
            </a:pPr>
            <a:endParaRPr lang="fr-BE" sz="2400" dirty="0"/>
          </a:p>
          <a:p>
            <a:pPr marL="0" indent="0">
              <a:buNone/>
            </a:pPr>
            <a:endParaRPr lang="fr-BE" sz="2400" dirty="0"/>
          </a:p>
          <a:p>
            <a:pPr marL="514350" indent="-514350">
              <a:buAutoNum type="arabicPeriod"/>
            </a:pPr>
            <a:endParaRPr lang="fr-BE" sz="2400" dirty="0"/>
          </a:p>
          <a:p>
            <a:pPr marL="0" indent="0">
              <a:buNone/>
            </a:pPr>
            <a:endParaRPr lang="fr-BE" sz="2400" dirty="0"/>
          </a:p>
          <a:p>
            <a:pPr marL="0" indent="0">
              <a:buNone/>
            </a:pPr>
            <a:endParaRPr lang="fr-BE" sz="2400" dirty="0"/>
          </a:p>
        </p:txBody>
      </p:sp>
      <p:sp>
        <p:nvSpPr>
          <p:cNvPr id="7" name="ZoneTexte 6">
            <a:extLst>
              <a:ext uri="{FF2B5EF4-FFF2-40B4-BE49-F238E27FC236}">
                <a16:creationId xmlns:a16="http://schemas.microsoft.com/office/drawing/2014/main" id="{D0F7DD6F-779E-4CA6-A714-52B36681741F}"/>
              </a:ext>
            </a:extLst>
          </p:cNvPr>
          <p:cNvSpPr txBox="1"/>
          <p:nvPr/>
        </p:nvSpPr>
        <p:spPr>
          <a:xfrm>
            <a:off x="8722803" y="6277430"/>
            <a:ext cx="3212022" cy="307777"/>
          </a:xfrm>
          <a:prstGeom prst="rect">
            <a:avLst/>
          </a:prstGeom>
          <a:noFill/>
        </p:spPr>
        <p:txBody>
          <a:bodyPr wrap="square" rtlCol="0">
            <a:spAutoFit/>
          </a:bodyPr>
          <a:lstStyle/>
          <a:p>
            <a:r>
              <a:rPr lang="fr-BE" sz="1400" dirty="0" err="1"/>
              <a:t>Voorstelling</a:t>
            </a:r>
            <a:r>
              <a:rPr lang="fr-BE" sz="1400" dirty="0"/>
              <a:t> Renolution  15/02/2022</a:t>
            </a:r>
          </a:p>
        </p:txBody>
      </p:sp>
      <p:pic>
        <p:nvPicPr>
          <p:cNvPr id="8" name="Picture 2" descr="Accueil – AriB">
            <a:extLst>
              <a:ext uri="{FF2B5EF4-FFF2-40B4-BE49-F238E27FC236}">
                <a16:creationId xmlns:a16="http://schemas.microsoft.com/office/drawing/2014/main" id="{3891C4E5-0B63-485B-A4AF-C57B69D34E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2311" y="6102272"/>
            <a:ext cx="1030795" cy="50407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9B1DEDBD-300F-4B66-8C3B-C9D9F6B47C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851" y="6102272"/>
            <a:ext cx="1159043" cy="463688"/>
          </a:xfrm>
          <a:prstGeom prst="rect">
            <a:avLst/>
          </a:prstGeom>
        </p:spPr>
      </p:pic>
      <p:sp>
        <p:nvSpPr>
          <p:cNvPr id="10" name="ZoneTexte 9">
            <a:extLst>
              <a:ext uri="{FF2B5EF4-FFF2-40B4-BE49-F238E27FC236}">
                <a16:creationId xmlns:a16="http://schemas.microsoft.com/office/drawing/2014/main" id="{14140E68-E01C-4B9D-B01F-446F68E2B69A}"/>
              </a:ext>
            </a:extLst>
          </p:cNvPr>
          <p:cNvSpPr txBox="1"/>
          <p:nvPr/>
        </p:nvSpPr>
        <p:spPr>
          <a:xfrm>
            <a:off x="447675" y="6277429"/>
            <a:ext cx="3733800" cy="307777"/>
          </a:xfrm>
          <a:prstGeom prst="rect">
            <a:avLst/>
          </a:prstGeom>
          <a:noFill/>
        </p:spPr>
        <p:txBody>
          <a:bodyPr wrap="square" rtlCol="0">
            <a:spAutoFit/>
          </a:bodyPr>
          <a:lstStyle/>
          <a:p>
            <a:r>
              <a:rPr lang="fr-BE" sz="1400" dirty="0"/>
              <a:t>Présentation Renolution  15/02/2022</a:t>
            </a:r>
          </a:p>
        </p:txBody>
      </p:sp>
      <p:graphicFrame>
        <p:nvGraphicFramePr>
          <p:cNvPr id="15" name="Graphique 14">
            <a:extLst>
              <a:ext uri="{FF2B5EF4-FFF2-40B4-BE49-F238E27FC236}">
                <a16:creationId xmlns:a16="http://schemas.microsoft.com/office/drawing/2014/main" id="{8DD32DF8-1E83-4D45-B8F4-A441331E9058}"/>
              </a:ext>
            </a:extLst>
          </p:cNvPr>
          <p:cNvGraphicFramePr>
            <a:graphicFrameLocks/>
          </p:cNvGraphicFramePr>
          <p:nvPr>
            <p:extLst>
              <p:ext uri="{D42A27DB-BD31-4B8C-83A1-F6EECF244321}">
                <p14:modId xmlns:p14="http://schemas.microsoft.com/office/powerpoint/2010/main" val="1768326726"/>
              </p:ext>
            </p:extLst>
          </p:nvPr>
        </p:nvGraphicFramePr>
        <p:xfrm>
          <a:off x="798302" y="1695452"/>
          <a:ext cx="6427998" cy="4024538"/>
        </p:xfrm>
        <a:graphic>
          <a:graphicData uri="http://schemas.openxmlformats.org/drawingml/2006/chart">
            <c:chart xmlns:c="http://schemas.openxmlformats.org/drawingml/2006/chart" xmlns:r="http://schemas.openxmlformats.org/officeDocument/2006/relationships" r:id="rId4"/>
          </a:graphicData>
        </a:graphic>
      </p:graphicFrame>
      <p:sp>
        <p:nvSpPr>
          <p:cNvPr id="17" name="ZoneTexte 16">
            <a:extLst>
              <a:ext uri="{FF2B5EF4-FFF2-40B4-BE49-F238E27FC236}">
                <a16:creationId xmlns:a16="http://schemas.microsoft.com/office/drawing/2014/main" id="{A9B87CAE-64CD-410B-88C9-894796BDFF92}"/>
              </a:ext>
            </a:extLst>
          </p:cNvPr>
          <p:cNvSpPr txBox="1"/>
          <p:nvPr/>
        </p:nvSpPr>
        <p:spPr>
          <a:xfrm>
            <a:off x="7510973" y="2457558"/>
            <a:ext cx="4423852" cy="3262432"/>
          </a:xfrm>
          <a:prstGeom prst="rect">
            <a:avLst/>
          </a:prstGeom>
          <a:noFill/>
        </p:spPr>
        <p:txBody>
          <a:bodyPr wrap="square" rtlCol="0">
            <a:spAutoFit/>
          </a:bodyPr>
          <a:lstStyle/>
          <a:p>
            <a:pPr algn="just"/>
            <a:r>
              <a:rPr lang="fr-BE" b="1" dirty="0">
                <a:cs typeface="Arial" panose="020B0604020202020204" pitchFamily="34" charset="0"/>
              </a:rPr>
              <a:t>Répartition en nombre de permis</a:t>
            </a:r>
          </a:p>
          <a:p>
            <a:pPr algn="just"/>
            <a:endParaRPr lang="fr-BE" b="1" dirty="0">
              <a:cs typeface="Arial" panose="020B0604020202020204" pitchFamily="34" charset="0"/>
            </a:endParaRPr>
          </a:p>
          <a:p>
            <a:pPr algn="just"/>
            <a:r>
              <a:rPr lang="fr-BE" b="1" dirty="0">
                <a:cs typeface="Arial" panose="020B0604020202020204" pitchFamily="34" charset="0"/>
              </a:rPr>
              <a:t>Rénovation résidentielle : 		86%</a:t>
            </a:r>
          </a:p>
          <a:p>
            <a:pPr algn="just"/>
            <a:r>
              <a:rPr lang="fr-BE" b="1" dirty="0">
                <a:cs typeface="Arial" panose="020B0604020202020204" pitchFamily="34" charset="0"/>
              </a:rPr>
              <a:t>Construction résidentielle : 		7%</a:t>
            </a:r>
          </a:p>
          <a:p>
            <a:pPr algn="just"/>
            <a:endParaRPr lang="fr-BE" b="1" dirty="0">
              <a:cs typeface="Arial" panose="020B0604020202020204" pitchFamily="34" charset="0"/>
            </a:endParaRPr>
          </a:p>
          <a:p>
            <a:pPr algn="just"/>
            <a:r>
              <a:rPr lang="fr-BE" b="1" dirty="0">
                <a:cs typeface="Arial" panose="020B0604020202020204" pitchFamily="34" charset="0"/>
              </a:rPr>
              <a:t>Rénovation non résidentielle : 	6%</a:t>
            </a:r>
          </a:p>
          <a:p>
            <a:pPr algn="just"/>
            <a:r>
              <a:rPr lang="fr-BE" b="1" dirty="0">
                <a:cs typeface="Arial" panose="020B0604020202020204" pitchFamily="34" charset="0"/>
              </a:rPr>
              <a:t>Construction non résidentielle : 	1%</a:t>
            </a:r>
          </a:p>
          <a:p>
            <a:pPr algn="just"/>
            <a:endParaRPr lang="fr-BE" sz="2000" b="1" dirty="0">
              <a:latin typeface="Arial" panose="020B0604020202020204" pitchFamily="34" charset="0"/>
              <a:cs typeface="Arial" panose="020B0604020202020204" pitchFamily="34" charset="0"/>
            </a:endParaRPr>
          </a:p>
          <a:p>
            <a:pPr algn="just"/>
            <a:endParaRPr lang="fr-BE" sz="2000" dirty="0">
              <a:latin typeface="Arial" panose="020B0604020202020204" pitchFamily="34" charset="0"/>
              <a:cs typeface="Arial" panose="020B0604020202020204" pitchFamily="34" charset="0"/>
            </a:endParaRPr>
          </a:p>
          <a:p>
            <a:pPr algn="just"/>
            <a:endParaRPr lang="fr-BE" sz="2000" dirty="0">
              <a:latin typeface="Arial" panose="020B0604020202020204" pitchFamily="34" charset="0"/>
              <a:cs typeface="Arial" panose="020B0604020202020204" pitchFamily="34" charset="0"/>
            </a:endParaRPr>
          </a:p>
          <a:p>
            <a:pPr algn="just"/>
            <a:endParaRPr lang="fr-BE" sz="2000" dirty="0">
              <a:latin typeface="Arial" panose="020B0604020202020204" pitchFamily="34" charset="0"/>
              <a:cs typeface="Arial" panose="020B0604020202020204" pitchFamily="34" charset="0"/>
            </a:endParaRPr>
          </a:p>
        </p:txBody>
      </p:sp>
      <p:sp>
        <p:nvSpPr>
          <p:cNvPr id="11" name="ZoneTexte 10">
            <a:extLst>
              <a:ext uri="{FF2B5EF4-FFF2-40B4-BE49-F238E27FC236}">
                <a16:creationId xmlns:a16="http://schemas.microsoft.com/office/drawing/2014/main" id="{2F6713EB-A76A-43F5-BD97-4212BC0DDB12}"/>
              </a:ext>
            </a:extLst>
          </p:cNvPr>
          <p:cNvSpPr txBox="1"/>
          <p:nvPr/>
        </p:nvSpPr>
        <p:spPr>
          <a:xfrm>
            <a:off x="7510973" y="5515775"/>
            <a:ext cx="2876550" cy="307777"/>
          </a:xfrm>
          <a:prstGeom prst="rect">
            <a:avLst/>
          </a:prstGeom>
          <a:noFill/>
        </p:spPr>
        <p:txBody>
          <a:bodyPr wrap="square">
            <a:spAutoFit/>
          </a:bodyPr>
          <a:lstStyle/>
          <a:p>
            <a:r>
              <a:rPr lang="fr-BE" sz="1400" dirty="0"/>
              <a:t>Source Statbel.be  15/02/2022</a:t>
            </a:r>
          </a:p>
        </p:txBody>
      </p:sp>
    </p:spTree>
    <p:extLst>
      <p:ext uri="{BB962C8B-B14F-4D97-AF65-F5344CB8AC3E}">
        <p14:creationId xmlns:p14="http://schemas.microsoft.com/office/powerpoint/2010/main" val="320149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9CCC20-63B5-4612-A0CB-3E7A09B0A55D}"/>
              </a:ext>
            </a:extLst>
          </p:cNvPr>
          <p:cNvSpPr>
            <a:spLocks noGrp="1"/>
          </p:cNvSpPr>
          <p:nvPr>
            <p:ph type="title"/>
          </p:nvPr>
        </p:nvSpPr>
        <p:spPr>
          <a:xfrm>
            <a:off x="838200" y="365126"/>
            <a:ext cx="10515600" cy="567748"/>
          </a:xfrm>
        </p:spPr>
        <p:txBody>
          <a:bodyPr>
            <a:noAutofit/>
          </a:bodyPr>
          <a:lstStyle/>
          <a:p>
            <a:r>
              <a:rPr lang="fr-BE" sz="3600" b="1" dirty="0"/>
              <a:t>Urbanisme</a:t>
            </a:r>
          </a:p>
        </p:txBody>
      </p:sp>
      <p:sp>
        <p:nvSpPr>
          <p:cNvPr id="3" name="Espace réservé du contenu 2">
            <a:extLst>
              <a:ext uri="{FF2B5EF4-FFF2-40B4-BE49-F238E27FC236}">
                <a16:creationId xmlns:a16="http://schemas.microsoft.com/office/drawing/2014/main" id="{C53F2D50-6D4A-40B4-B6F1-8F95B0C64853}"/>
              </a:ext>
            </a:extLst>
          </p:cNvPr>
          <p:cNvSpPr>
            <a:spLocks noGrp="1"/>
          </p:cNvSpPr>
          <p:nvPr>
            <p:ph idx="1"/>
          </p:nvPr>
        </p:nvSpPr>
        <p:spPr>
          <a:xfrm>
            <a:off x="838200" y="1067000"/>
            <a:ext cx="9210675" cy="3962399"/>
          </a:xfrm>
        </p:spPr>
        <p:txBody>
          <a:bodyPr>
            <a:normAutofit/>
          </a:bodyPr>
          <a:lstStyle/>
          <a:p>
            <a:pPr marL="457200" indent="-457200">
              <a:buAutoNum type="arabicPeriod"/>
            </a:pPr>
            <a:r>
              <a:rPr lang="fr-BE" sz="2400" b="1" dirty="0"/>
              <a:t>Les permis aujourd’hui : rappel des affection en RBC</a:t>
            </a:r>
          </a:p>
          <a:p>
            <a:pPr marL="457200" indent="-457200">
              <a:buAutoNum type="arabicPeriod"/>
            </a:pPr>
            <a:endParaRPr lang="fr-BE" sz="2400" dirty="0"/>
          </a:p>
          <a:p>
            <a:pPr marL="0" indent="0">
              <a:buNone/>
            </a:pPr>
            <a:endParaRPr lang="fr-BE" sz="2400" dirty="0"/>
          </a:p>
          <a:p>
            <a:pPr marL="0" indent="0">
              <a:buNone/>
            </a:pPr>
            <a:endParaRPr lang="fr-BE" sz="2400" dirty="0"/>
          </a:p>
          <a:p>
            <a:pPr marL="514350" indent="-514350">
              <a:buAutoNum type="arabicPeriod"/>
            </a:pPr>
            <a:endParaRPr lang="fr-BE" sz="2400" dirty="0"/>
          </a:p>
          <a:p>
            <a:pPr marL="0" indent="0">
              <a:buNone/>
            </a:pPr>
            <a:endParaRPr lang="fr-BE" sz="2400" dirty="0"/>
          </a:p>
          <a:p>
            <a:pPr marL="0" indent="0">
              <a:buNone/>
            </a:pPr>
            <a:endParaRPr lang="fr-BE" sz="2400" dirty="0"/>
          </a:p>
        </p:txBody>
      </p:sp>
      <p:sp>
        <p:nvSpPr>
          <p:cNvPr id="7" name="ZoneTexte 6">
            <a:extLst>
              <a:ext uri="{FF2B5EF4-FFF2-40B4-BE49-F238E27FC236}">
                <a16:creationId xmlns:a16="http://schemas.microsoft.com/office/drawing/2014/main" id="{D0F7DD6F-779E-4CA6-A714-52B36681741F}"/>
              </a:ext>
            </a:extLst>
          </p:cNvPr>
          <p:cNvSpPr txBox="1"/>
          <p:nvPr/>
        </p:nvSpPr>
        <p:spPr>
          <a:xfrm>
            <a:off x="8722803" y="6277430"/>
            <a:ext cx="3212022" cy="307777"/>
          </a:xfrm>
          <a:prstGeom prst="rect">
            <a:avLst/>
          </a:prstGeom>
          <a:noFill/>
        </p:spPr>
        <p:txBody>
          <a:bodyPr wrap="square" rtlCol="0">
            <a:spAutoFit/>
          </a:bodyPr>
          <a:lstStyle/>
          <a:p>
            <a:r>
              <a:rPr lang="fr-BE" sz="1400" dirty="0" err="1"/>
              <a:t>Voorstelling</a:t>
            </a:r>
            <a:r>
              <a:rPr lang="fr-BE" sz="1400" dirty="0"/>
              <a:t> Renolution  15/02/2022</a:t>
            </a:r>
          </a:p>
        </p:txBody>
      </p:sp>
      <p:pic>
        <p:nvPicPr>
          <p:cNvPr id="8" name="Picture 2" descr="Accueil – AriB">
            <a:extLst>
              <a:ext uri="{FF2B5EF4-FFF2-40B4-BE49-F238E27FC236}">
                <a16:creationId xmlns:a16="http://schemas.microsoft.com/office/drawing/2014/main" id="{3891C4E5-0B63-485B-A4AF-C57B69D34E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2311" y="6102272"/>
            <a:ext cx="1030795" cy="50407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9B1DEDBD-300F-4B66-8C3B-C9D9F6B47C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851" y="6102272"/>
            <a:ext cx="1159043" cy="463688"/>
          </a:xfrm>
          <a:prstGeom prst="rect">
            <a:avLst/>
          </a:prstGeom>
        </p:spPr>
      </p:pic>
      <p:sp>
        <p:nvSpPr>
          <p:cNvPr id="10" name="ZoneTexte 9">
            <a:extLst>
              <a:ext uri="{FF2B5EF4-FFF2-40B4-BE49-F238E27FC236}">
                <a16:creationId xmlns:a16="http://schemas.microsoft.com/office/drawing/2014/main" id="{14140E68-E01C-4B9D-B01F-446F68E2B69A}"/>
              </a:ext>
            </a:extLst>
          </p:cNvPr>
          <p:cNvSpPr txBox="1"/>
          <p:nvPr/>
        </p:nvSpPr>
        <p:spPr>
          <a:xfrm>
            <a:off x="447675" y="6277429"/>
            <a:ext cx="3733800" cy="307777"/>
          </a:xfrm>
          <a:prstGeom prst="rect">
            <a:avLst/>
          </a:prstGeom>
          <a:noFill/>
        </p:spPr>
        <p:txBody>
          <a:bodyPr wrap="square" rtlCol="0">
            <a:spAutoFit/>
          </a:bodyPr>
          <a:lstStyle/>
          <a:p>
            <a:r>
              <a:rPr lang="fr-BE" sz="1400" dirty="0"/>
              <a:t>Présentation Renolution  15/02/2022</a:t>
            </a:r>
          </a:p>
        </p:txBody>
      </p:sp>
      <p:graphicFrame>
        <p:nvGraphicFramePr>
          <p:cNvPr id="11" name="Graphique 10">
            <a:extLst>
              <a:ext uri="{FF2B5EF4-FFF2-40B4-BE49-F238E27FC236}">
                <a16:creationId xmlns:a16="http://schemas.microsoft.com/office/drawing/2014/main" id="{1BF68B9E-A24E-4467-AB48-8FFB789EA6B7}"/>
              </a:ext>
            </a:extLst>
          </p:cNvPr>
          <p:cNvGraphicFramePr>
            <a:graphicFrameLocks/>
          </p:cNvGraphicFramePr>
          <p:nvPr>
            <p:extLst>
              <p:ext uri="{D42A27DB-BD31-4B8C-83A1-F6EECF244321}">
                <p14:modId xmlns:p14="http://schemas.microsoft.com/office/powerpoint/2010/main" val="3102341986"/>
              </p:ext>
            </p:extLst>
          </p:nvPr>
        </p:nvGraphicFramePr>
        <p:xfrm>
          <a:off x="827171" y="1651000"/>
          <a:ext cx="6172201" cy="414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ZoneTexte 11">
            <a:extLst>
              <a:ext uri="{FF2B5EF4-FFF2-40B4-BE49-F238E27FC236}">
                <a16:creationId xmlns:a16="http://schemas.microsoft.com/office/drawing/2014/main" id="{08DD6BDA-96ED-436E-A5D5-EA7411C03FFC}"/>
              </a:ext>
            </a:extLst>
          </p:cNvPr>
          <p:cNvSpPr txBox="1"/>
          <p:nvPr/>
        </p:nvSpPr>
        <p:spPr>
          <a:xfrm>
            <a:off x="7389018" y="2338935"/>
            <a:ext cx="4545807" cy="3139321"/>
          </a:xfrm>
          <a:prstGeom prst="rect">
            <a:avLst/>
          </a:prstGeom>
          <a:noFill/>
        </p:spPr>
        <p:txBody>
          <a:bodyPr wrap="square" rtlCol="0">
            <a:spAutoFit/>
          </a:bodyPr>
          <a:lstStyle/>
          <a:p>
            <a:r>
              <a:rPr lang="fr-BE" b="1" dirty="0"/>
              <a:t>Nombre de bâtiments en RBC</a:t>
            </a:r>
          </a:p>
          <a:p>
            <a:endParaRPr lang="fr-BE" b="1" dirty="0"/>
          </a:p>
          <a:p>
            <a:pPr algn="just"/>
            <a:r>
              <a:rPr lang="fr-BE" dirty="0"/>
              <a:t>Habitation  2 façades 	105 265</a:t>
            </a:r>
          </a:p>
          <a:p>
            <a:pPr algn="just"/>
            <a:r>
              <a:rPr lang="fr-BE" dirty="0"/>
              <a:t>Habitation 3 et 4 façades	  21 399</a:t>
            </a:r>
          </a:p>
          <a:p>
            <a:pPr algn="just"/>
            <a:r>
              <a:rPr lang="fr-BE" dirty="0"/>
              <a:t>Immeubles appartements	  38 312</a:t>
            </a:r>
          </a:p>
          <a:p>
            <a:pPr algn="just"/>
            <a:r>
              <a:rPr lang="fr-BE" dirty="0"/>
              <a:t>Autres			  29 894</a:t>
            </a:r>
          </a:p>
          <a:p>
            <a:pPr algn="just"/>
            <a:endParaRPr lang="fr-BE" b="1" dirty="0"/>
          </a:p>
          <a:p>
            <a:pPr algn="just"/>
            <a:r>
              <a:rPr lang="fr-BE" b="1" dirty="0"/>
              <a:t>Total			194 870</a:t>
            </a:r>
          </a:p>
          <a:p>
            <a:pPr algn="just"/>
            <a:endParaRPr lang="fr-BE" b="1" dirty="0"/>
          </a:p>
          <a:p>
            <a:pPr algn="just"/>
            <a:r>
              <a:rPr lang="fr-BE" b="1" dirty="0"/>
              <a:t>85% d’immeubles de logement</a:t>
            </a:r>
            <a:r>
              <a:rPr lang="fr-BE" dirty="0"/>
              <a:t>		</a:t>
            </a:r>
          </a:p>
        </p:txBody>
      </p:sp>
      <p:sp>
        <p:nvSpPr>
          <p:cNvPr id="13" name="ZoneTexte 12">
            <a:extLst>
              <a:ext uri="{FF2B5EF4-FFF2-40B4-BE49-F238E27FC236}">
                <a16:creationId xmlns:a16="http://schemas.microsoft.com/office/drawing/2014/main" id="{C5808237-4F64-426B-8CC8-B83C20CA3EBF}"/>
              </a:ext>
            </a:extLst>
          </p:cNvPr>
          <p:cNvSpPr txBox="1"/>
          <p:nvPr/>
        </p:nvSpPr>
        <p:spPr>
          <a:xfrm>
            <a:off x="7389018" y="5570065"/>
            <a:ext cx="2876550" cy="307777"/>
          </a:xfrm>
          <a:prstGeom prst="rect">
            <a:avLst/>
          </a:prstGeom>
          <a:noFill/>
        </p:spPr>
        <p:txBody>
          <a:bodyPr wrap="square">
            <a:spAutoFit/>
          </a:bodyPr>
          <a:lstStyle/>
          <a:p>
            <a:r>
              <a:rPr lang="fr-BE" sz="1400" dirty="0"/>
              <a:t>Source Statbel.be  15/02/2022</a:t>
            </a:r>
          </a:p>
        </p:txBody>
      </p:sp>
    </p:spTree>
    <p:extLst>
      <p:ext uri="{BB962C8B-B14F-4D97-AF65-F5344CB8AC3E}">
        <p14:creationId xmlns:p14="http://schemas.microsoft.com/office/powerpoint/2010/main" val="1563735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9CCC20-63B5-4612-A0CB-3E7A09B0A55D}"/>
              </a:ext>
            </a:extLst>
          </p:cNvPr>
          <p:cNvSpPr>
            <a:spLocks noGrp="1"/>
          </p:cNvSpPr>
          <p:nvPr>
            <p:ph type="title"/>
          </p:nvPr>
        </p:nvSpPr>
        <p:spPr>
          <a:xfrm>
            <a:off x="838200" y="365126"/>
            <a:ext cx="10515600" cy="567748"/>
          </a:xfrm>
        </p:spPr>
        <p:txBody>
          <a:bodyPr>
            <a:noAutofit/>
          </a:bodyPr>
          <a:lstStyle/>
          <a:p>
            <a:r>
              <a:rPr lang="fr-BE" sz="3600" b="1" dirty="0"/>
              <a:t>Préalables</a:t>
            </a:r>
          </a:p>
        </p:txBody>
      </p:sp>
      <p:sp>
        <p:nvSpPr>
          <p:cNvPr id="3" name="Espace réservé du contenu 2">
            <a:extLst>
              <a:ext uri="{FF2B5EF4-FFF2-40B4-BE49-F238E27FC236}">
                <a16:creationId xmlns:a16="http://schemas.microsoft.com/office/drawing/2014/main" id="{C53F2D50-6D4A-40B4-B6F1-8F95B0C64853}"/>
              </a:ext>
            </a:extLst>
          </p:cNvPr>
          <p:cNvSpPr>
            <a:spLocks noGrp="1"/>
          </p:cNvSpPr>
          <p:nvPr>
            <p:ph idx="1"/>
          </p:nvPr>
        </p:nvSpPr>
        <p:spPr>
          <a:xfrm>
            <a:off x="838200" y="1086716"/>
            <a:ext cx="10515600" cy="4809674"/>
          </a:xfrm>
        </p:spPr>
        <p:txBody>
          <a:bodyPr/>
          <a:lstStyle/>
          <a:p>
            <a:pPr marL="0" indent="0">
              <a:buNone/>
            </a:pPr>
            <a:endParaRPr lang="fr-BE" sz="2400" dirty="0"/>
          </a:p>
          <a:p>
            <a:pPr marL="457200" indent="-457200">
              <a:buAutoNum type="arabicPeriod"/>
            </a:pPr>
            <a:r>
              <a:rPr lang="fr-BE" sz="2400" b="1" dirty="0"/>
              <a:t>Première  d’une série de 4 soirées thématiques</a:t>
            </a:r>
          </a:p>
          <a:p>
            <a:pPr marL="457200" indent="-457200">
              <a:buAutoNum type="arabicPeriod"/>
            </a:pPr>
            <a:endParaRPr lang="fr-BE" sz="2400" b="1" dirty="0"/>
          </a:p>
          <a:p>
            <a:pPr marL="457200" indent="-457200">
              <a:buAutoNum type="arabicPeriod"/>
            </a:pPr>
            <a:r>
              <a:rPr lang="fr-BE" sz="2400" b="1" dirty="0"/>
              <a:t>Tout part des directives européennes</a:t>
            </a:r>
          </a:p>
          <a:p>
            <a:pPr marL="457200" indent="-457200">
              <a:buAutoNum type="arabicPeriod"/>
            </a:pPr>
            <a:endParaRPr lang="fr-BE" sz="2400" b="1" dirty="0"/>
          </a:p>
          <a:p>
            <a:pPr marL="457200" indent="-457200">
              <a:buAutoNum type="arabicPeriod"/>
            </a:pPr>
            <a:r>
              <a:rPr lang="fr-BE" sz="2400" b="1" dirty="0"/>
              <a:t>Nous ne sommes qu’au début du processus</a:t>
            </a:r>
          </a:p>
          <a:p>
            <a:pPr marL="457200" indent="-457200">
              <a:buAutoNum type="arabicPeriod"/>
            </a:pPr>
            <a:endParaRPr lang="fr-BE" sz="2400" b="1" dirty="0"/>
          </a:p>
          <a:p>
            <a:pPr marL="457200" indent="-457200">
              <a:buAutoNum type="arabicPeriod"/>
            </a:pPr>
            <a:endParaRPr lang="fr-BE" sz="2400" dirty="0"/>
          </a:p>
          <a:p>
            <a:pPr marL="514350" indent="-514350">
              <a:buAutoNum type="arabicPeriod"/>
            </a:pPr>
            <a:endParaRPr lang="fr-BE" sz="2400" dirty="0"/>
          </a:p>
          <a:p>
            <a:pPr marL="0" indent="0">
              <a:buNone/>
            </a:pPr>
            <a:endParaRPr lang="fr-BE" sz="2400" dirty="0"/>
          </a:p>
          <a:p>
            <a:pPr marL="0" indent="0">
              <a:buNone/>
            </a:pPr>
            <a:endParaRPr lang="fr-BE" sz="2400" dirty="0"/>
          </a:p>
        </p:txBody>
      </p:sp>
      <p:sp>
        <p:nvSpPr>
          <p:cNvPr id="11" name="ZoneTexte 10">
            <a:extLst>
              <a:ext uri="{FF2B5EF4-FFF2-40B4-BE49-F238E27FC236}">
                <a16:creationId xmlns:a16="http://schemas.microsoft.com/office/drawing/2014/main" id="{78ABF041-513C-496C-87DA-14AF51E5C48D}"/>
              </a:ext>
            </a:extLst>
          </p:cNvPr>
          <p:cNvSpPr txBox="1"/>
          <p:nvPr/>
        </p:nvSpPr>
        <p:spPr>
          <a:xfrm>
            <a:off x="447675" y="6277429"/>
            <a:ext cx="3733800" cy="307777"/>
          </a:xfrm>
          <a:prstGeom prst="rect">
            <a:avLst/>
          </a:prstGeom>
          <a:noFill/>
        </p:spPr>
        <p:txBody>
          <a:bodyPr wrap="square" rtlCol="0">
            <a:spAutoFit/>
          </a:bodyPr>
          <a:lstStyle/>
          <a:p>
            <a:r>
              <a:rPr lang="fr-BE" sz="1400" dirty="0"/>
              <a:t>Présentation Renolution  15/02/2022</a:t>
            </a:r>
          </a:p>
        </p:txBody>
      </p:sp>
      <p:sp>
        <p:nvSpPr>
          <p:cNvPr id="12" name="ZoneTexte 11">
            <a:extLst>
              <a:ext uri="{FF2B5EF4-FFF2-40B4-BE49-F238E27FC236}">
                <a16:creationId xmlns:a16="http://schemas.microsoft.com/office/drawing/2014/main" id="{4E64C40C-A4F2-4B4D-BE4F-232F527A09A2}"/>
              </a:ext>
            </a:extLst>
          </p:cNvPr>
          <p:cNvSpPr txBox="1"/>
          <p:nvPr/>
        </p:nvSpPr>
        <p:spPr>
          <a:xfrm>
            <a:off x="8722803" y="6277430"/>
            <a:ext cx="3212022" cy="307777"/>
          </a:xfrm>
          <a:prstGeom prst="rect">
            <a:avLst/>
          </a:prstGeom>
          <a:noFill/>
        </p:spPr>
        <p:txBody>
          <a:bodyPr wrap="square" rtlCol="0">
            <a:spAutoFit/>
          </a:bodyPr>
          <a:lstStyle/>
          <a:p>
            <a:r>
              <a:rPr lang="fr-BE" sz="1400" dirty="0" err="1"/>
              <a:t>Voorstelling</a:t>
            </a:r>
            <a:r>
              <a:rPr lang="fr-BE" sz="1400" dirty="0"/>
              <a:t> Renolution  15/02/2022</a:t>
            </a:r>
          </a:p>
        </p:txBody>
      </p:sp>
      <p:pic>
        <p:nvPicPr>
          <p:cNvPr id="7" name="Picture 2" descr="Accueil – AriB">
            <a:extLst>
              <a:ext uri="{FF2B5EF4-FFF2-40B4-BE49-F238E27FC236}">
                <a16:creationId xmlns:a16="http://schemas.microsoft.com/office/drawing/2014/main" id="{FA22EE78-EFF4-4F1F-B9BA-3EFC80A5135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2311" y="6102272"/>
            <a:ext cx="1030795" cy="52500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E71F75BE-3942-4F14-B9C1-DA2BF4EE3F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851" y="6102272"/>
            <a:ext cx="1159043" cy="482934"/>
          </a:xfrm>
          <a:prstGeom prst="rect">
            <a:avLst/>
          </a:prstGeom>
        </p:spPr>
      </p:pic>
    </p:spTree>
    <p:extLst>
      <p:ext uri="{BB962C8B-B14F-4D97-AF65-F5344CB8AC3E}">
        <p14:creationId xmlns:p14="http://schemas.microsoft.com/office/powerpoint/2010/main" val="3064931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9CCC20-63B5-4612-A0CB-3E7A09B0A55D}"/>
              </a:ext>
            </a:extLst>
          </p:cNvPr>
          <p:cNvSpPr>
            <a:spLocks noGrp="1"/>
          </p:cNvSpPr>
          <p:nvPr>
            <p:ph type="title"/>
          </p:nvPr>
        </p:nvSpPr>
        <p:spPr>
          <a:xfrm>
            <a:off x="838200" y="365126"/>
            <a:ext cx="10515600" cy="567748"/>
          </a:xfrm>
        </p:spPr>
        <p:txBody>
          <a:bodyPr>
            <a:noAutofit/>
          </a:bodyPr>
          <a:lstStyle/>
          <a:p>
            <a:r>
              <a:rPr lang="fr-BE" sz="3600" b="1" dirty="0"/>
              <a:t>Urbanisme</a:t>
            </a:r>
          </a:p>
        </p:txBody>
      </p:sp>
      <p:sp>
        <p:nvSpPr>
          <p:cNvPr id="3" name="Espace réservé du contenu 2">
            <a:extLst>
              <a:ext uri="{FF2B5EF4-FFF2-40B4-BE49-F238E27FC236}">
                <a16:creationId xmlns:a16="http://schemas.microsoft.com/office/drawing/2014/main" id="{C53F2D50-6D4A-40B4-B6F1-8F95B0C64853}"/>
              </a:ext>
            </a:extLst>
          </p:cNvPr>
          <p:cNvSpPr>
            <a:spLocks noGrp="1"/>
          </p:cNvSpPr>
          <p:nvPr>
            <p:ph idx="1"/>
          </p:nvPr>
        </p:nvSpPr>
        <p:spPr>
          <a:xfrm>
            <a:off x="838199" y="1006187"/>
            <a:ext cx="9210675" cy="3962399"/>
          </a:xfrm>
        </p:spPr>
        <p:txBody>
          <a:bodyPr>
            <a:normAutofit/>
          </a:bodyPr>
          <a:lstStyle/>
          <a:p>
            <a:pPr marL="457200" indent="-457200">
              <a:buAutoNum type="arabicPeriod"/>
            </a:pPr>
            <a:r>
              <a:rPr lang="fr-BE" sz="2400" b="1" dirty="0"/>
              <a:t>Quels sont les scénarios possibles pour le logement?</a:t>
            </a:r>
          </a:p>
          <a:p>
            <a:pPr marL="457200" indent="-457200">
              <a:buAutoNum type="arabicPeriod" startAt="3"/>
            </a:pPr>
            <a:endParaRPr lang="fr-BE" sz="2400" dirty="0"/>
          </a:p>
          <a:p>
            <a:pPr marL="0" indent="0">
              <a:buNone/>
            </a:pPr>
            <a:endParaRPr lang="fr-BE" sz="2400" dirty="0"/>
          </a:p>
          <a:p>
            <a:pPr marL="0" indent="0">
              <a:buNone/>
            </a:pPr>
            <a:endParaRPr lang="fr-BE" sz="2400" dirty="0"/>
          </a:p>
          <a:p>
            <a:pPr marL="514350" indent="-514350">
              <a:buAutoNum type="arabicPeriod"/>
            </a:pPr>
            <a:endParaRPr lang="fr-BE" sz="2400" dirty="0"/>
          </a:p>
          <a:p>
            <a:pPr marL="0" indent="0">
              <a:buNone/>
            </a:pPr>
            <a:endParaRPr lang="fr-BE" sz="2400" dirty="0"/>
          </a:p>
          <a:p>
            <a:pPr marL="0" indent="0">
              <a:buNone/>
            </a:pPr>
            <a:endParaRPr lang="fr-BE" sz="2400" dirty="0"/>
          </a:p>
        </p:txBody>
      </p:sp>
      <p:sp>
        <p:nvSpPr>
          <p:cNvPr id="7" name="ZoneTexte 6">
            <a:extLst>
              <a:ext uri="{FF2B5EF4-FFF2-40B4-BE49-F238E27FC236}">
                <a16:creationId xmlns:a16="http://schemas.microsoft.com/office/drawing/2014/main" id="{D0F7DD6F-779E-4CA6-A714-52B36681741F}"/>
              </a:ext>
            </a:extLst>
          </p:cNvPr>
          <p:cNvSpPr txBox="1"/>
          <p:nvPr/>
        </p:nvSpPr>
        <p:spPr>
          <a:xfrm>
            <a:off x="8722803" y="6277430"/>
            <a:ext cx="3212022" cy="307777"/>
          </a:xfrm>
          <a:prstGeom prst="rect">
            <a:avLst/>
          </a:prstGeom>
          <a:noFill/>
        </p:spPr>
        <p:txBody>
          <a:bodyPr wrap="square" rtlCol="0">
            <a:spAutoFit/>
          </a:bodyPr>
          <a:lstStyle/>
          <a:p>
            <a:r>
              <a:rPr lang="fr-BE" sz="1400" dirty="0" err="1"/>
              <a:t>Voorstelling</a:t>
            </a:r>
            <a:r>
              <a:rPr lang="fr-BE" sz="1400" dirty="0"/>
              <a:t> Renolution  15/02/2022</a:t>
            </a:r>
          </a:p>
        </p:txBody>
      </p:sp>
      <p:pic>
        <p:nvPicPr>
          <p:cNvPr id="8" name="Picture 2" descr="Accueil – AriB">
            <a:extLst>
              <a:ext uri="{FF2B5EF4-FFF2-40B4-BE49-F238E27FC236}">
                <a16:creationId xmlns:a16="http://schemas.microsoft.com/office/drawing/2014/main" id="{3891C4E5-0B63-485B-A4AF-C57B69D34E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2311" y="6102272"/>
            <a:ext cx="1030795" cy="50407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9B1DEDBD-300F-4B66-8C3B-C9D9F6B47C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851" y="6102272"/>
            <a:ext cx="1159043" cy="463688"/>
          </a:xfrm>
          <a:prstGeom prst="rect">
            <a:avLst/>
          </a:prstGeom>
        </p:spPr>
      </p:pic>
      <p:sp>
        <p:nvSpPr>
          <p:cNvPr id="10" name="ZoneTexte 9">
            <a:extLst>
              <a:ext uri="{FF2B5EF4-FFF2-40B4-BE49-F238E27FC236}">
                <a16:creationId xmlns:a16="http://schemas.microsoft.com/office/drawing/2014/main" id="{14140E68-E01C-4B9D-B01F-446F68E2B69A}"/>
              </a:ext>
            </a:extLst>
          </p:cNvPr>
          <p:cNvSpPr txBox="1"/>
          <p:nvPr/>
        </p:nvSpPr>
        <p:spPr>
          <a:xfrm>
            <a:off x="447675" y="6277429"/>
            <a:ext cx="3733800" cy="307777"/>
          </a:xfrm>
          <a:prstGeom prst="rect">
            <a:avLst/>
          </a:prstGeom>
          <a:noFill/>
        </p:spPr>
        <p:txBody>
          <a:bodyPr wrap="square" rtlCol="0">
            <a:spAutoFit/>
          </a:bodyPr>
          <a:lstStyle/>
          <a:p>
            <a:r>
              <a:rPr lang="fr-BE" sz="1400" dirty="0"/>
              <a:t>Présentation Renolution  15/02/2022</a:t>
            </a:r>
          </a:p>
        </p:txBody>
      </p:sp>
      <p:sp>
        <p:nvSpPr>
          <p:cNvPr id="12" name="ZoneTexte 11">
            <a:extLst>
              <a:ext uri="{FF2B5EF4-FFF2-40B4-BE49-F238E27FC236}">
                <a16:creationId xmlns:a16="http://schemas.microsoft.com/office/drawing/2014/main" id="{08DD6BDA-96ED-436E-A5D5-EA7411C03FFC}"/>
              </a:ext>
            </a:extLst>
          </p:cNvPr>
          <p:cNvSpPr txBox="1"/>
          <p:nvPr/>
        </p:nvSpPr>
        <p:spPr>
          <a:xfrm>
            <a:off x="6784622" y="1965037"/>
            <a:ext cx="5150203" cy="3139321"/>
          </a:xfrm>
          <a:prstGeom prst="rect">
            <a:avLst/>
          </a:prstGeom>
          <a:noFill/>
        </p:spPr>
        <p:txBody>
          <a:bodyPr wrap="square" rtlCol="0">
            <a:spAutoFit/>
          </a:bodyPr>
          <a:lstStyle/>
          <a:p>
            <a:r>
              <a:rPr lang="fr-BE" b="1" dirty="0">
                <a:cs typeface="Arial" panose="020B0604020202020204" pitchFamily="34" charset="0"/>
              </a:rPr>
              <a:t>De combien de bâtiment parle-t-on?</a:t>
            </a:r>
          </a:p>
          <a:p>
            <a:endParaRPr lang="fr-BE" b="1" dirty="0">
              <a:cs typeface="Arial" panose="020B0604020202020204" pitchFamily="34" charset="0"/>
            </a:endParaRPr>
          </a:p>
          <a:p>
            <a:pPr algn="just"/>
            <a:r>
              <a:rPr lang="fr-BE" b="1" dirty="0">
                <a:cs typeface="Arial" panose="020B0604020202020204" pitchFamily="34" charset="0"/>
              </a:rPr>
              <a:t>Nombre de bâtiments		195 000</a:t>
            </a:r>
          </a:p>
          <a:p>
            <a:pPr algn="just"/>
            <a:endParaRPr lang="fr-BE" b="1" dirty="0">
              <a:cs typeface="Arial" panose="020B0604020202020204" pitchFamily="34" charset="0"/>
            </a:endParaRPr>
          </a:p>
          <a:p>
            <a:pPr algn="just"/>
            <a:r>
              <a:rPr lang="fr-BE" dirty="0">
                <a:cs typeface="Arial" panose="020B0604020202020204" pitchFamily="34" charset="0"/>
              </a:rPr>
              <a:t>Bâtiments dispensés 10% 		  19 500</a:t>
            </a:r>
          </a:p>
          <a:p>
            <a:pPr algn="just"/>
            <a:r>
              <a:rPr lang="fr-BE" dirty="0">
                <a:cs typeface="Arial" panose="020B0604020202020204" pitchFamily="34" charset="0"/>
              </a:rPr>
              <a:t>Bâtiments non résidentiels 15%	  29 250</a:t>
            </a:r>
          </a:p>
          <a:p>
            <a:pPr algn="just"/>
            <a:r>
              <a:rPr lang="fr-BE" dirty="0">
                <a:cs typeface="Arial" panose="020B0604020202020204" pitchFamily="34" charset="0"/>
              </a:rPr>
              <a:t>Bâtiments de – de 20 ans		    5 150</a:t>
            </a:r>
          </a:p>
          <a:p>
            <a:pPr algn="just"/>
            <a:r>
              <a:rPr lang="fr-BE" dirty="0">
                <a:cs typeface="Arial" panose="020B0604020202020204" pitchFamily="34" charset="0"/>
              </a:rPr>
              <a:t>Rénovations de – de 20 ans (50%)	  15 000</a:t>
            </a:r>
          </a:p>
          <a:p>
            <a:pPr algn="just"/>
            <a:r>
              <a:rPr lang="fr-BE" dirty="0">
                <a:cs typeface="Arial" panose="020B0604020202020204" pitchFamily="34" charset="0"/>
              </a:rPr>
              <a:t>Rénovations jusqu’en 2025 (50%)	    3 000</a:t>
            </a:r>
            <a:r>
              <a:rPr lang="fr-BE" b="1" dirty="0">
                <a:cs typeface="Arial" panose="020B0604020202020204" pitchFamily="34" charset="0"/>
              </a:rPr>
              <a:t>	</a:t>
            </a:r>
          </a:p>
          <a:p>
            <a:pPr algn="just"/>
            <a:r>
              <a:rPr lang="fr-BE" b="1" dirty="0">
                <a:cs typeface="Arial" panose="020B0604020202020204" pitchFamily="34" charset="0"/>
              </a:rPr>
              <a:t>		</a:t>
            </a:r>
          </a:p>
          <a:p>
            <a:pPr algn="just"/>
            <a:r>
              <a:rPr lang="fr-BE" b="1" dirty="0">
                <a:cs typeface="Arial" panose="020B0604020202020204" pitchFamily="34" charset="0"/>
              </a:rPr>
              <a:t>Bâtiments à rénover		123 100</a:t>
            </a:r>
          </a:p>
        </p:txBody>
      </p:sp>
      <p:graphicFrame>
        <p:nvGraphicFramePr>
          <p:cNvPr id="13" name="Graphique 12">
            <a:extLst>
              <a:ext uri="{FF2B5EF4-FFF2-40B4-BE49-F238E27FC236}">
                <a16:creationId xmlns:a16="http://schemas.microsoft.com/office/drawing/2014/main" id="{AF48183A-38AB-45A4-872C-4716F4DE3D45}"/>
              </a:ext>
            </a:extLst>
          </p:cNvPr>
          <p:cNvGraphicFramePr>
            <a:graphicFrameLocks/>
          </p:cNvGraphicFramePr>
          <p:nvPr>
            <p:extLst>
              <p:ext uri="{D42A27DB-BD31-4B8C-83A1-F6EECF244321}">
                <p14:modId xmlns:p14="http://schemas.microsoft.com/office/powerpoint/2010/main" val="1904007611"/>
              </p:ext>
            </p:extLst>
          </p:nvPr>
        </p:nvGraphicFramePr>
        <p:xfrm>
          <a:off x="658636" y="1930788"/>
          <a:ext cx="6125986" cy="35063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75571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9CCC20-63B5-4612-A0CB-3E7A09B0A55D}"/>
              </a:ext>
            </a:extLst>
          </p:cNvPr>
          <p:cNvSpPr>
            <a:spLocks noGrp="1"/>
          </p:cNvSpPr>
          <p:nvPr>
            <p:ph type="title"/>
          </p:nvPr>
        </p:nvSpPr>
        <p:spPr>
          <a:xfrm>
            <a:off x="838200" y="365126"/>
            <a:ext cx="10515600" cy="567748"/>
          </a:xfrm>
        </p:spPr>
        <p:txBody>
          <a:bodyPr>
            <a:noAutofit/>
          </a:bodyPr>
          <a:lstStyle/>
          <a:p>
            <a:r>
              <a:rPr lang="fr-BE" sz="3600" b="1" dirty="0"/>
              <a:t>Urbanisme</a:t>
            </a:r>
          </a:p>
        </p:txBody>
      </p:sp>
      <p:sp>
        <p:nvSpPr>
          <p:cNvPr id="3" name="Espace réservé du contenu 2">
            <a:extLst>
              <a:ext uri="{FF2B5EF4-FFF2-40B4-BE49-F238E27FC236}">
                <a16:creationId xmlns:a16="http://schemas.microsoft.com/office/drawing/2014/main" id="{C53F2D50-6D4A-40B4-B6F1-8F95B0C64853}"/>
              </a:ext>
            </a:extLst>
          </p:cNvPr>
          <p:cNvSpPr>
            <a:spLocks noGrp="1"/>
          </p:cNvSpPr>
          <p:nvPr>
            <p:ph idx="1"/>
          </p:nvPr>
        </p:nvSpPr>
        <p:spPr>
          <a:xfrm>
            <a:off x="838200" y="1024992"/>
            <a:ext cx="9210675" cy="3962399"/>
          </a:xfrm>
        </p:spPr>
        <p:txBody>
          <a:bodyPr>
            <a:normAutofit/>
          </a:bodyPr>
          <a:lstStyle/>
          <a:p>
            <a:pPr marL="457200" indent="-457200">
              <a:buAutoNum type="arabicPeriod"/>
            </a:pPr>
            <a:r>
              <a:rPr lang="fr-FR" sz="2400" b="1" dirty="0"/>
              <a:t>S’il faut un PU pour chaque rénovation</a:t>
            </a:r>
          </a:p>
          <a:p>
            <a:pPr marL="457200" indent="-457200">
              <a:buAutoNum type="arabicPeriod" startAt="3"/>
            </a:pPr>
            <a:endParaRPr lang="fr-BE" sz="2400" dirty="0"/>
          </a:p>
          <a:p>
            <a:pPr marL="0" indent="0">
              <a:buNone/>
            </a:pPr>
            <a:endParaRPr lang="fr-BE" sz="2400" dirty="0"/>
          </a:p>
          <a:p>
            <a:pPr marL="0" indent="0">
              <a:buNone/>
            </a:pPr>
            <a:endParaRPr lang="fr-BE" sz="2400" dirty="0"/>
          </a:p>
          <a:p>
            <a:pPr marL="514350" indent="-514350">
              <a:buAutoNum type="arabicPeriod"/>
            </a:pPr>
            <a:endParaRPr lang="fr-BE" sz="2400" dirty="0"/>
          </a:p>
          <a:p>
            <a:pPr marL="0" indent="0">
              <a:buNone/>
            </a:pPr>
            <a:endParaRPr lang="fr-BE" sz="2400" dirty="0"/>
          </a:p>
          <a:p>
            <a:pPr marL="0" indent="0">
              <a:buNone/>
            </a:pPr>
            <a:endParaRPr lang="fr-BE" sz="2400" dirty="0"/>
          </a:p>
        </p:txBody>
      </p:sp>
      <p:sp>
        <p:nvSpPr>
          <p:cNvPr id="7" name="ZoneTexte 6">
            <a:extLst>
              <a:ext uri="{FF2B5EF4-FFF2-40B4-BE49-F238E27FC236}">
                <a16:creationId xmlns:a16="http://schemas.microsoft.com/office/drawing/2014/main" id="{D0F7DD6F-779E-4CA6-A714-52B36681741F}"/>
              </a:ext>
            </a:extLst>
          </p:cNvPr>
          <p:cNvSpPr txBox="1"/>
          <p:nvPr/>
        </p:nvSpPr>
        <p:spPr>
          <a:xfrm>
            <a:off x="8722803" y="6277430"/>
            <a:ext cx="3212022" cy="307777"/>
          </a:xfrm>
          <a:prstGeom prst="rect">
            <a:avLst/>
          </a:prstGeom>
          <a:noFill/>
        </p:spPr>
        <p:txBody>
          <a:bodyPr wrap="square" rtlCol="0">
            <a:spAutoFit/>
          </a:bodyPr>
          <a:lstStyle/>
          <a:p>
            <a:r>
              <a:rPr lang="fr-BE" sz="1400" dirty="0" err="1"/>
              <a:t>Voorstelling</a:t>
            </a:r>
            <a:r>
              <a:rPr lang="fr-BE" sz="1400" dirty="0"/>
              <a:t> Renolution  15/02/2022</a:t>
            </a:r>
          </a:p>
        </p:txBody>
      </p:sp>
      <p:pic>
        <p:nvPicPr>
          <p:cNvPr id="8" name="Picture 2" descr="Accueil – AriB">
            <a:extLst>
              <a:ext uri="{FF2B5EF4-FFF2-40B4-BE49-F238E27FC236}">
                <a16:creationId xmlns:a16="http://schemas.microsoft.com/office/drawing/2014/main" id="{3891C4E5-0B63-485B-A4AF-C57B69D34E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2311" y="6102272"/>
            <a:ext cx="1030795" cy="50407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9B1DEDBD-300F-4B66-8C3B-C9D9F6B47C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851" y="6102272"/>
            <a:ext cx="1159043" cy="463688"/>
          </a:xfrm>
          <a:prstGeom prst="rect">
            <a:avLst/>
          </a:prstGeom>
        </p:spPr>
      </p:pic>
      <p:sp>
        <p:nvSpPr>
          <p:cNvPr id="10" name="ZoneTexte 9">
            <a:extLst>
              <a:ext uri="{FF2B5EF4-FFF2-40B4-BE49-F238E27FC236}">
                <a16:creationId xmlns:a16="http://schemas.microsoft.com/office/drawing/2014/main" id="{14140E68-E01C-4B9D-B01F-446F68E2B69A}"/>
              </a:ext>
            </a:extLst>
          </p:cNvPr>
          <p:cNvSpPr txBox="1"/>
          <p:nvPr/>
        </p:nvSpPr>
        <p:spPr>
          <a:xfrm>
            <a:off x="447675" y="6277429"/>
            <a:ext cx="3733800" cy="307777"/>
          </a:xfrm>
          <a:prstGeom prst="rect">
            <a:avLst/>
          </a:prstGeom>
          <a:noFill/>
        </p:spPr>
        <p:txBody>
          <a:bodyPr wrap="square" rtlCol="0">
            <a:spAutoFit/>
          </a:bodyPr>
          <a:lstStyle/>
          <a:p>
            <a:r>
              <a:rPr lang="fr-BE" sz="1400" dirty="0"/>
              <a:t>Présentation Renolution  15/02/2022</a:t>
            </a:r>
          </a:p>
        </p:txBody>
      </p:sp>
      <p:sp>
        <p:nvSpPr>
          <p:cNvPr id="12" name="ZoneTexte 11">
            <a:extLst>
              <a:ext uri="{FF2B5EF4-FFF2-40B4-BE49-F238E27FC236}">
                <a16:creationId xmlns:a16="http://schemas.microsoft.com/office/drawing/2014/main" id="{08DD6BDA-96ED-436E-A5D5-EA7411C03FFC}"/>
              </a:ext>
            </a:extLst>
          </p:cNvPr>
          <p:cNvSpPr txBox="1"/>
          <p:nvPr/>
        </p:nvSpPr>
        <p:spPr>
          <a:xfrm>
            <a:off x="6543677" y="1749347"/>
            <a:ext cx="4698647" cy="4247317"/>
          </a:xfrm>
          <a:prstGeom prst="rect">
            <a:avLst/>
          </a:prstGeom>
          <a:noFill/>
        </p:spPr>
        <p:txBody>
          <a:bodyPr wrap="square" rtlCol="0">
            <a:spAutoFit/>
          </a:bodyPr>
          <a:lstStyle/>
          <a:p>
            <a:r>
              <a:rPr lang="fr-BE" b="1" dirty="0">
                <a:cs typeface="Arial" panose="020B0604020202020204" pitchFamily="34" charset="0"/>
              </a:rPr>
              <a:t>S’il faut un PU pour chaque rénovation</a:t>
            </a:r>
          </a:p>
          <a:p>
            <a:pPr algn="just"/>
            <a:r>
              <a:rPr lang="fr-BE" dirty="0">
                <a:cs typeface="Arial" panose="020B0604020202020204" pitchFamily="34" charset="0"/>
              </a:rPr>
              <a:t>	</a:t>
            </a:r>
          </a:p>
          <a:p>
            <a:pPr algn="just"/>
            <a:r>
              <a:rPr lang="fr-BE" dirty="0">
                <a:cs typeface="Arial" panose="020B0604020202020204" pitchFamily="34" charset="0"/>
              </a:rPr>
              <a:t>Bâtiments à rénover		123 100</a:t>
            </a:r>
          </a:p>
          <a:p>
            <a:pPr algn="just"/>
            <a:r>
              <a:rPr lang="fr-BE" dirty="0">
                <a:cs typeface="Arial" panose="020B0604020202020204" pitchFamily="34" charset="0"/>
              </a:rPr>
              <a:t>Dispenses à obtenir		  	  19 500</a:t>
            </a:r>
          </a:p>
          <a:p>
            <a:pPr algn="just"/>
            <a:endParaRPr lang="fr-BE" b="1" dirty="0">
              <a:cs typeface="Arial" panose="020B0604020202020204" pitchFamily="34" charset="0"/>
            </a:endParaRPr>
          </a:p>
          <a:p>
            <a:pPr algn="just"/>
            <a:r>
              <a:rPr lang="fr-BE" b="1" dirty="0">
                <a:cs typeface="Arial" panose="020B0604020202020204" pitchFamily="34" charset="0"/>
              </a:rPr>
              <a:t>Total des PU en 25 ans		142 600</a:t>
            </a:r>
          </a:p>
          <a:p>
            <a:pPr algn="just"/>
            <a:endParaRPr lang="fr-BE" b="1" dirty="0">
              <a:cs typeface="Arial" panose="020B0604020202020204" pitchFamily="34" charset="0"/>
            </a:endParaRPr>
          </a:p>
          <a:p>
            <a:pPr algn="just"/>
            <a:r>
              <a:rPr lang="fr-BE" dirty="0">
                <a:cs typeface="Arial" panose="020B0604020202020204" pitchFamily="34" charset="0"/>
              </a:rPr>
              <a:t>PU RENO en moyenne par an	    	    5 700</a:t>
            </a:r>
          </a:p>
          <a:p>
            <a:pPr algn="just"/>
            <a:r>
              <a:rPr lang="fr-BE" dirty="0">
                <a:cs typeface="Arial" panose="020B0604020202020204" pitchFamily="34" charset="0"/>
              </a:rPr>
              <a:t>PU bâtiments neufs	                        	       400</a:t>
            </a:r>
          </a:p>
          <a:p>
            <a:pPr algn="just"/>
            <a:endParaRPr lang="fr-BE" b="1" dirty="0">
              <a:cs typeface="Arial" panose="020B0604020202020204" pitchFamily="34" charset="0"/>
            </a:endParaRPr>
          </a:p>
          <a:p>
            <a:r>
              <a:rPr lang="fr-BE" b="1" dirty="0">
                <a:cs typeface="Arial" panose="020B0604020202020204" pitchFamily="34" charset="0"/>
              </a:rPr>
              <a:t>Total des PU moyen par an	    	    6 100</a:t>
            </a:r>
          </a:p>
          <a:p>
            <a:endParaRPr lang="fr-BE" b="1" dirty="0">
              <a:cs typeface="Arial" panose="020B0604020202020204" pitchFamily="34" charset="0"/>
            </a:endParaRPr>
          </a:p>
          <a:p>
            <a:r>
              <a:rPr lang="fr-BE" dirty="0">
                <a:cs typeface="Arial" panose="020B0604020202020204" pitchFamily="34" charset="0"/>
              </a:rPr>
              <a:t>Un seul permis par immeuble</a:t>
            </a:r>
          </a:p>
          <a:p>
            <a:r>
              <a:rPr lang="fr-BE" dirty="0">
                <a:cs typeface="Arial" panose="020B0604020202020204" pitchFamily="34" charset="0"/>
              </a:rPr>
              <a:t>Péremption après quel délai?</a:t>
            </a:r>
            <a:endParaRPr lang="fr-BE" dirty="0"/>
          </a:p>
          <a:p>
            <a:pPr algn="just"/>
            <a:r>
              <a:rPr lang="fr-BE" dirty="0"/>
              <a:t>	 </a:t>
            </a:r>
          </a:p>
        </p:txBody>
      </p:sp>
      <p:graphicFrame>
        <p:nvGraphicFramePr>
          <p:cNvPr id="13" name="Graphique 12">
            <a:extLst>
              <a:ext uri="{FF2B5EF4-FFF2-40B4-BE49-F238E27FC236}">
                <a16:creationId xmlns:a16="http://schemas.microsoft.com/office/drawing/2014/main" id="{4EBE77A0-F804-49A2-A993-26926EDE5E8D}"/>
              </a:ext>
            </a:extLst>
          </p:cNvPr>
          <p:cNvGraphicFramePr>
            <a:graphicFrameLocks/>
          </p:cNvGraphicFramePr>
          <p:nvPr>
            <p:extLst>
              <p:ext uri="{D42A27DB-BD31-4B8C-83A1-F6EECF244321}">
                <p14:modId xmlns:p14="http://schemas.microsoft.com/office/powerpoint/2010/main" val="1536235995"/>
              </p:ext>
            </p:extLst>
          </p:nvPr>
        </p:nvGraphicFramePr>
        <p:xfrm>
          <a:off x="736985" y="1743075"/>
          <a:ext cx="5539990" cy="38893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83959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9CCC20-63B5-4612-A0CB-3E7A09B0A55D}"/>
              </a:ext>
            </a:extLst>
          </p:cNvPr>
          <p:cNvSpPr>
            <a:spLocks noGrp="1"/>
          </p:cNvSpPr>
          <p:nvPr>
            <p:ph type="title"/>
          </p:nvPr>
        </p:nvSpPr>
        <p:spPr>
          <a:xfrm>
            <a:off x="838200" y="365126"/>
            <a:ext cx="10515600" cy="567748"/>
          </a:xfrm>
        </p:spPr>
        <p:txBody>
          <a:bodyPr>
            <a:noAutofit/>
          </a:bodyPr>
          <a:lstStyle/>
          <a:p>
            <a:r>
              <a:rPr lang="fr-BE" sz="3600" b="1" dirty="0"/>
              <a:t>Urbanisme</a:t>
            </a:r>
          </a:p>
        </p:txBody>
      </p:sp>
      <p:sp>
        <p:nvSpPr>
          <p:cNvPr id="3" name="Espace réservé du contenu 2">
            <a:extLst>
              <a:ext uri="{FF2B5EF4-FFF2-40B4-BE49-F238E27FC236}">
                <a16:creationId xmlns:a16="http://schemas.microsoft.com/office/drawing/2014/main" id="{C53F2D50-6D4A-40B4-B6F1-8F95B0C64853}"/>
              </a:ext>
            </a:extLst>
          </p:cNvPr>
          <p:cNvSpPr>
            <a:spLocks noGrp="1"/>
          </p:cNvSpPr>
          <p:nvPr>
            <p:ph idx="1"/>
          </p:nvPr>
        </p:nvSpPr>
        <p:spPr>
          <a:xfrm>
            <a:off x="752474" y="932874"/>
            <a:ext cx="9210675" cy="3962399"/>
          </a:xfrm>
        </p:spPr>
        <p:txBody>
          <a:bodyPr>
            <a:normAutofit/>
          </a:bodyPr>
          <a:lstStyle/>
          <a:p>
            <a:pPr marL="457200" indent="-457200">
              <a:buAutoNum type="arabicPeriod"/>
            </a:pPr>
            <a:r>
              <a:rPr lang="fr-FR" sz="2400" b="1" dirty="0"/>
              <a:t>En tenant compte d’échéances obligatoires tous les 5 ou 10 ans</a:t>
            </a:r>
          </a:p>
          <a:p>
            <a:pPr marL="457200" indent="-457200">
              <a:buAutoNum type="arabicPeriod" startAt="3"/>
            </a:pPr>
            <a:endParaRPr lang="fr-BE" sz="2400" dirty="0"/>
          </a:p>
          <a:p>
            <a:pPr marL="0" indent="0">
              <a:buNone/>
            </a:pPr>
            <a:endParaRPr lang="fr-BE" sz="2400" dirty="0"/>
          </a:p>
          <a:p>
            <a:pPr marL="0" indent="0">
              <a:buNone/>
            </a:pPr>
            <a:endParaRPr lang="fr-BE" sz="2400" dirty="0"/>
          </a:p>
          <a:p>
            <a:pPr marL="514350" indent="-514350">
              <a:buAutoNum type="arabicPeriod"/>
            </a:pPr>
            <a:endParaRPr lang="fr-BE" sz="2400" dirty="0"/>
          </a:p>
          <a:p>
            <a:pPr marL="0" indent="0">
              <a:buNone/>
            </a:pPr>
            <a:endParaRPr lang="fr-BE" sz="2400" dirty="0"/>
          </a:p>
          <a:p>
            <a:pPr marL="0" indent="0">
              <a:buNone/>
            </a:pPr>
            <a:endParaRPr lang="fr-BE" sz="2400" dirty="0"/>
          </a:p>
        </p:txBody>
      </p:sp>
      <p:sp>
        <p:nvSpPr>
          <p:cNvPr id="7" name="ZoneTexte 6">
            <a:extLst>
              <a:ext uri="{FF2B5EF4-FFF2-40B4-BE49-F238E27FC236}">
                <a16:creationId xmlns:a16="http://schemas.microsoft.com/office/drawing/2014/main" id="{D0F7DD6F-779E-4CA6-A714-52B36681741F}"/>
              </a:ext>
            </a:extLst>
          </p:cNvPr>
          <p:cNvSpPr txBox="1"/>
          <p:nvPr/>
        </p:nvSpPr>
        <p:spPr>
          <a:xfrm>
            <a:off x="8722803" y="6277430"/>
            <a:ext cx="3212022" cy="307777"/>
          </a:xfrm>
          <a:prstGeom prst="rect">
            <a:avLst/>
          </a:prstGeom>
          <a:noFill/>
        </p:spPr>
        <p:txBody>
          <a:bodyPr wrap="square" rtlCol="0">
            <a:spAutoFit/>
          </a:bodyPr>
          <a:lstStyle/>
          <a:p>
            <a:r>
              <a:rPr lang="fr-BE" sz="1400" dirty="0" err="1"/>
              <a:t>Voorstelling</a:t>
            </a:r>
            <a:r>
              <a:rPr lang="fr-BE" sz="1400" dirty="0"/>
              <a:t> Renolution  15/02/2022</a:t>
            </a:r>
          </a:p>
        </p:txBody>
      </p:sp>
      <p:pic>
        <p:nvPicPr>
          <p:cNvPr id="8" name="Picture 2" descr="Accueil – AriB">
            <a:extLst>
              <a:ext uri="{FF2B5EF4-FFF2-40B4-BE49-F238E27FC236}">
                <a16:creationId xmlns:a16="http://schemas.microsoft.com/office/drawing/2014/main" id="{3891C4E5-0B63-485B-A4AF-C57B69D34E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2311" y="6102272"/>
            <a:ext cx="1030795" cy="50407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9B1DEDBD-300F-4B66-8C3B-C9D9F6B47C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851" y="6102272"/>
            <a:ext cx="1159043" cy="463688"/>
          </a:xfrm>
          <a:prstGeom prst="rect">
            <a:avLst/>
          </a:prstGeom>
        </p:spPr>
      </p:pic>
      <p:sp>
        <p:nvSpPr>
          <p:cNvPr id="10" name="ZoneTexte 9">
            <a:extLst>
              <a:ext uri="{FF2B5EF4-FFF2-40B4-BE49-F238E27FC236}">
                <a16:creationId xmlns:a16="http://schemas.microsoft.com/office/drawing/2014/main" id="{14140E68-E01C-4B9D-B01F-446F68E2B69A}"/>
              </a:ext>
            </a:extLst>
          </p:cNvPr>
          <p:cNvSpPr txBox="1"/>
          <p:nvPr/>
        </p:nvSpPr>
        <p:spPr>
          <a:xfrm>
            <a:off x="447675" y="6277429"/>
            <a:ext cx="3733800" cy="307777"/>
          </a:xfrm>
          <a:prstGeom prst="rect">
            <a:avLst/>
          </a:prstGeom>
          <a:noFill/>
        </p:spPr>
        <p:txBody>
          <a:bodyPr wrap="square" rtlCol="0">
            <a:spAutoFit/>
          </a:bodyPr>
          <a:lstStyle/>
          <a:p>
            <a:r>
              <a:rPr lang="fr-BE" sz="1400" dirty="0"/>
              <a:t>Présentation Renolution  15/02/2022</a:t>
            </a:r>
          </a:p>
        </p:txBody>
      </p:sp>
      <p:graphicFrame>
        <p:nvGraphicFramePr>
          <p:cNvPr id="11" name="Graphique 10">
            <a:extLst>
              <a:ext uri="{FF2B5EF4-FFF2-40B4-BE49-F238E27FC236}">
                <a16:creationId xmlns:a16="http://schemas.microsoft.com/office/drawing/2014/main" id="{21644189-E999-49B4-A86C-2AC22D86B310}"/>
              </a:ext>
            </a:extLst>
          </p:cNvPr>
          <p:cNvGraphicFramePr>
            <a:graphicFrameLocks/>
          </p:cNvGraphicFramePr>
          <p:nvPr>
            <p:extLst>
              <p:ext uri="{D42A27DB-BD31-4B8C-83A1-F6EECF244321}">
                <p14:modId xmlns:p14="http://schemas.microsoft.com/office/powerpoint/2010/main" val="3369424183"/>
              </p:ext>
            </p:extLst>
          </p:nvPr>
        </p:nvGraphicFramePr>
        <p:xfrm>
          <a:off x="533399" y="1954857"/>
          <a:ext cx="5209707" cy="36314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aphique 13">
            <a:extLst>
              <a:ext uri="{FF2B5EF4-FFF2-40B4-BE49-F238E27FC236}">
                <a16:creationId xmlns:a16="http://schemas.microsoft.com/office/drawing/2014/main" id="{833C08EF-D01E-4CD1-9F75-F076E8AA0FC1}"/>
              </a:ext>
            </a:extLst>
          </p:cNvPr>
          <p:cNvGraphicFramePr>
            <a:graphicFrameLocks/>
          </p:cNvGraphicFramePr>
          <p:nvPr>
            <p:extLst>
              <p:ext uri="{D42A27DB-BD31-4B8C-83A1-F6EECF244321}">
                <p14:modId xmlns:p14="http://schemas.microsoft.com/office/powerpoint/2010/main" val="2200992940"/>
              </p:ext>
            </p:extLst>
          </p:nvPr>
        </p:nvGraphicFramePr>
        <p:xfrm>
          <a:off x="6096000" y="1950033"/>
          <a:ext cx="5334377" cy="36314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20449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9CCC20-63B5-4612-A0CB-3E7A09B0A55D}"/>
              </a:ext>
            </a:extLst>
          </p:cNvPr>
          <p:cNvSpPr>
            <a:spLocks noGrp="1"/>
          </p:cNvSpPr>
          <p:nvPr>
            <p:ph type="title"/>
          </p:nvPr>
        </p:nvSpPr>
        <p:spPr>
          <a:xfrm>
            <a:off x="838200" y="365126"/>
            <a:ext cx="10515600" cy="567748"/>
          </a:xfrm>
        </p:spPr>
        <p:txBody>
          <a:bodyPr>
            <a:noAutofit/>
          </a:bodyPr>
          <a:lstStyle/>
          <a:p>
            <a:r>
              <a:rPr lang="fr-BE" sz="3600" b="1" dirty="0"/>
              <a:t>Urbanisme</a:t>
            </a:r>
          </a:p>
        </p:txBody>
      </p:sp>
      <p:sp>
        <p:nvSpPr>
          <p:cNvPr id="3" name="Espace réservé du contenu 2">
            <a:extLst>
              <a:ext uri="{FF2B5EF4-FFF2-40B4-BE49-F238E27FC236}">
                <a16:creationId xmlns:a16="http://schemas.microsoft.com/office/drawing/2014/main" id="{C53F2D50-6D4A-40B4-B6F1-8F95B0C64853}"/>
              </a:ext>
            </a:extLst>
          </p:cNvPr>
          <p:cNvSpPr>
            <a:spLocks noGrp="1"/>
          </p:cNvSpPr>
          <p:nvPr>
            <p:ph idx="1"/>
          </p:nvPr>
        </p:nvSpPr>
        <p:spPr>
          <a:xfrm>
            <a:off x="838199" y="1200150"/>
            <a:ext cx="9210675" cy="3962399"/>
          </a:xfrm>
        </p:spPr>
        <p:txBody>
          <a:bodyPr>
            <a:normAutofit/>
          </a:bodyPr>
          <a:lstStyle/>
          <a:p>
            <a:pPr marL="457200" indent="-457200">
              <a:buAutoNum type="arabicPeriod"/>
            </a:pPr>
            <a:r>
              <a:rPr lang="fr-FR" sz="2400" b="1" dirty="0"/>
              <a:t>Quelles sont les autres scénarios pour limiter les permis?</a:t>
            </a:r>
          </a:p>
          <a:p>
            <a:pPr marL="457200" indent="-457200">
              <a:buAutoNum type="arabicPeriod"/>
            </a:pPr>
            <a:endParaRPr lang="fr-FR" sz="2400" dirty="0"/>
          </a:p>
          <a:p>
            <a:pPr marL="914400" lvl="1" indent="-457200">
              <a:buAutoNum type="arabicPeriod"/>
            </a:pPr>
            <a:r>
              <a:rPr lang="fr-FR" sz="2000" dirty="0"/>
              <a:t>Good Living  -  Arrêté de dispense</a:t>
            </a:r>
          </a:p>
          <a:p>
            <a:pPr marL="914400" lvl="1" indent="-457200">
              <a:buAutoNum type="arabicPeriod"/>
            </a:pPr>
            <a:endParaRPr lang="fr-FR" sz="2000" dirty="0"/>
          </a:p>
          <a:p>
            <a:pPr marL="914400" lvl="1" indent="-457200">
              <a:buAutoNum type="arabicPeriod"/>
            </a:pPr>
            <a:r>
              <a:rPr lang="fr-FR" sz="2000" dirty="0"/>
              <a:t>Permis groupés</a:t>
            </a:r>
          </a:p>
          <a:p>
            <a:pPr marL="914400" lvl="1" indent="-457200">
              <a:buAutoNum type="arabicPeriod"/>
            </a:pPr>
            <a:endParaRPr lang="fr-FR" sz="2000" dirty="0"/>
          </a:p>
          <a:p>
            <a:pPr marL="914400" lvl="1" indent="-457200">
              <a:buAutoNum type="arabicPeriod"/>
            </a:pPr>
            <a:r>
              <a:rPr lang="fr-FR" sz="2000" dirty="0"/>
              <a:t>Limiter la rénovation à des travaux dispensés de permis</a:t>
            </a:r>
          </a:p>
          <a:p>
            <a:pPr marL="0" indent="0">
              <a:buNone/>
            </a:pPr>
            <a:endParaRPr lang="fr-BE" sz="2400" dirty="0"/>
          </a:p>
          <a:p>
            <a:pPr marL="0" indent="0">
              <a:buNone/>
            </a:pPr>
            <a:endParaRPr lang="fr-BE" sz="2400" dirty="0"/>
          </a:p>
          <a:p>
            <a:pPr marL="0" indent="0">
              <a:buNone/>
            </a:pPr>
            <a:endParaRPr lang="fr-BE" sz="2400" dirty="0"/>
          </a:p>
          <a:p>
            <a:pPr marL="514350" indent="-514350">
              <a:buAutoNum type="arabicPeriod"/>
            </a:pPr>
            <a:endParaRPr lang="fr-BE" sz="2400" dirty="0"/>
          </a:p>
          <a:p>
            <a:pPr marL="0" indent="0">
              <a:buNone/>
            </a:pPr>
            <a:endParaRPr lang="fr-BE" sz="2400" dirty="0"/>
          </a:p>
          <a:p>
            <a:pPr marL="0" indent="0">
              <a:buNone/>
            </a:pPr>
            <a:endParaRPr lang="fr-BE" sz="2400" dirty="0"/>
          </a:p>
        </p:txBody>
      </p:sp>
      <p:sp>
        <p:nvSpPr>
          <p:cNvPr id="7" name="ZoneTexte 6">
            <a:extLst>
              <a:ext uri="{FF2B5EF4-FFF2-40B4-BE49-F238E27FC236}">
                <a16:creationId xmlns:a16="http://schemas.microsoft.com/office/drawing/2014/main" id="{D0F7DD6F-779E-4CA6-A714-52B36681741F}"/>
              </a:ext>
            </a:extLst>
          </p:cNvPr>
          <p:cNvSpPr txBox="1"/>
          <p:nvPr/>
        </p:nvSpPr>
        <p:spPr>
          <a:xfrm>
            <a:off x="8722803" y="6277430"/>
            <a:ext cx="3212022" cy="307777"/>
          </a:xfrm>
          <a:prstGeom prst="rect">
            <a:avLst/>
          </a:prstGeom>
          <a:noFill/>
        </p:spPr>
        <p:txBody>
          <a:bodyPr wrap="square" rtlCol="0">
            <a:spAutoFit/>
          </a:bodyPr>
          <a:lstStyle/>
          <a:p>
            <a:r>
              <a:rPr lang="fr-BE" sz="1400" dirty="0" err="1"/>
              <a:t>Voorstelling</a:t>
            </a:r>
            <a:r>
              <a:rPr lang="fr-BE" sz="1400" dirty="0"/>
              <a:t> Renolution  15/02/2022</a:t>
            </a:r>
          </a:p>
        </p:txBody>
      </p:sp>
      <p:pic>
        <p:nvPicPr>
          <p:cNvPr id="8" name="Picture 2" descr="Accueil – AriB">
            <a:extLst>
              <a:ext uri="{FF2B5EF4-FFF2-40B4-BE49-F238E27FC236}">
                <a16:creationId xmlns:a16="http://schemas.microsoft.com/office/drawing/2014/main" id="{3891C4E5-0B63-485B-A4AF-C57B69D34E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2311" y="6102272"/>
            <a:ext cx="1030795" cy="50407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9B1DEDBD-300F-4B66-8C3B-C9D9F6B47C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851" y="6102272"/>
            <a:ext cx="1159043" cy="463688"/>
          </a:xfrm>
          <a:prstGeom prst="rect">
            <a:avLst/>
          </a:prstGeom>
        </p:spPr>
      </p:pic>
      <p:sp>
        <p:nvSpPr>
          <p:cNvPr id="10" name="ZoneTexte 9">
            <a:extLst>
              <a:ext uri="{FF2B5EF4-FFF2-40B4-BE49-F238E27FC236}">
                <a16:creationId xmlns:a16="http://schemas.microsoft.com/office/drawing/2014/main" id="{14140E68-E01C-4B9D-B01F-446F68E2B69A}"/>
              </a:ext>
            </a:extLst>
          </p:cNvPr>
          <p:cNvSpPr txBox="1"/>
          <p:nvPr/>
        </p:nvSpPr>
        <p:spPr>
          <a:xfrm>
            <a:off x="447675" y="6277429"/>
            <a:ext cx="3733800" cy="307777"/>
          </a:xfrm>
          <a:prstGeom prst="rect">
            <a:avLst/>
          </a:prstGeom>
          <a:noFill/>
        </p:spPr>
        <p:txBody>
          <a:bodyPr wrap="square" rtlCol="0">
            <a:spAutoFit/>
          </a:bodyPr>
          <a:lstStyle/>
          <a:p>
            <a:r>
              <a:rPr lang="fr-BE" sz="1400" dirty="0"/>
              <a:t>Présentation Renolution  15/02/2022</a:t>
            </a:r>
          </a:p>
        </p:txBody>
      </p:sp>
    </p:spTree>
    <p:extLst>
      <p:ext uri="{BB962C8B-B14F-4D97-AF65-F5344CB8AC3E}">
        <p14:creationId xmlns:p14="http://schemas.microsoft.com/office/powerpoint/2010/main" val="336525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9CCC20-63B5-4612-A0CB-3E7A09B0A55D}"/>
              </a:ext>
            </a:extLst>
          </p:cNvPr>
          <p:cNvSpPr>
            <a:spLocks noGrp="1"/>
          </p:cNvSpPr>
          <p:nvPr>
            <p:ph type="title"/>
          </p:nvPr>
        </p:nvSpPr>
        <p:spPr>
          <a:xfrm>
            <a:off x="838200" y="365126"/>
            <a:ext cx="10515600" cy="567748"/>
          </a:xfrm>
        </p:spPr>
        <p:txBody>
          <a:bodyPr>
            <a:noAutofit/>
          </a:bodyPr>
          <a:lstStyle/>
          <a:p>
            <a:r>
              <a:rPr lang="fr-BE" sz="3600" b="1" dirty="0"/>
              <a:t>Urbanisme</a:t>
            </a:r>
          </a:p>
        </p:txBody>
      </p:sp>
      <p:sp>
        <p:nvSpPr>
          <p:cNvPr id="3" name="Espace réservé du contenu 2">
            <a:extLst>
              <a:ext uri="{FF2B5EF4-FFF2-40B4-BE49-F238E27FC236}">
                <a16:creationId xmlns:a16="http://schemas.microsoft.com/office/drawing/2014/main" id="{C53F2D50-6D4A-40B4-B6F1-8F95B0C64853}"/>
              </a:ext>
            </a:extLst>
          </p:cNvPr>
          <p:cNvSpPr>
            <a:spLocks noGrp="1"/>
          </p:cNvSpPr>
          <p:nvPr>
            <p:ph idx="1"/>
          </p:nvPr>
        </p:nvSpPr>
        <p:spPr>
          <a:xfrm>
            <a:off x="838199" y="1009650"/>
            <a:ext cx="5257801" cy="3962399"/>
          </a:xfrm>
        </p:spPr>
        <p:txBody>
          <a:bodyPr>
            <a:normAutofit/>
          </a:bodyPr>
          <a:lstStyle/>
          <a:p>
            <a:pPr marL="361950" lvl="1" indent="-361950">
              <a:buFont typeface="+mj-lt"/>
              <a:buAutoNum type="arabicPeriod"/>
            </a:pPr>
            <a:r>
              <a:rPr lang="fr-FR" sz="2400" b="1" dirty="0"/>
              <a:t>Good Living  -  Arrêté de dispense</a:t>
            </a:r>
          </a:p>
          <a:p>
            <a:pPr marL="457200" indent="-457200">
              <a:buAutoNum type="arabicPeriod"/>
            </a:pPr>
            <a:endParaRPr lang="fr-FR" sz="2400" dirty="0"/>
          </a:p>
          <a:p>
            <a:pPr marL="0" indent="0">
              <a:buNone/>
            </a:pPr>
            <a:endParaRPr lang="fr-BE" sz="2400" dirty="0"/>
          </a:p>
          <a:p>
            <a:pPr marL="0" indent="0">
              <a:buNone/>
            </a:pPr>
            <a:endParaRPr lang="fr-BE" sz="2400" dirty="0"/>
          </a:p>
          <a:p>
            <a:pPr marL="0" indent="0">
              <a:buNone/>
            </a:pPr>
            <a:endParaRPr lang="fr-BE" sz="2400" dirty="0"/>
          </a:p>
          <a:p>
            <a:pPr marL="514350" indent="-514350">
              <a:buAutoNum type="arabicPeriod"/>
            </a:pPr>
            <a:endParaRPr lang="fr-BE" sz="2400" dirty="0"/>
          </a:p>
          <a:p>
            <a:pPr marL="0" indent="0">
              <a:buNone/>
            </a:pPr>
            <a:endParaRPr lang="fr-BE" sz="2400" dirty="0"/>
          </a:p>
          <a:p>
            <a:pPr marL="0" indent="0">
              <a:buNone/>
            </a:pPr>
            <a:endParaRPr lang="fr-BE" sz="2400" dirty="0"/>
          </a:p>
        </p:txBody>
      </p:sp>
      <p:sp>
        <p:nvSpPr>
          <p:cNvPr id="7" name="ZoneTexte 6">
            <a:extLst>
              <a:ext uri="{FF2B5EF4-FFF2-40B4-BE49-F238E27FC236}">
                <a16:creationId xmlns:a16="http://schemas.microsoft.com/office/drawing/2014/main" id="{D0F7DD6F-779E-4CA6-A714-52B36681741F}"/>
              </a:ext>
            </a:extLst>
          </p:cNvPr>
          <p:cNvSpPr txBox="1"/>
          <p:nvPr/>
        </p:nvSpPr>
        <p:spPr>
          <a:xfrm>
            <a:off x="8722803" y="6277430"/>
            <a:ext cx="3212022" cy="307777"/>
          </a:xfrm>
          <a:prstGeom prst="rect">
            <a:avLst/>
          </a:prstGeom>
          <a:noFill/>
        </p:spPr>
        <p:txBody>
          <a:bodyPr wrap="square" rtlCol="0">
            <a:spAutoFit/>
          </a:bodyPr>
          <a:lstStyle/>
          <a:p>
            <a:r>
              <a:rPr lang="fr-BE" sz="1400" dirty="0" err="1"/>
              <a:t>Voorstelling</a:t>
            </a:r>
            <a:r>
              <a:rPr lang="fr-BE" sz="1400" dirty="0"/>
              <a:t> Renolution  15/02/2022</a:t>
            </a:r>
          </a:p>
        </p:txBody>
      </p:sp>
      <p:pic>
        <p:nvPicPr>
          <p:cNvPr id="8" name="Picture 2" descr="Accueil – AriB">
            <a:extLst>
              <a:ext uri="{FF2B5EF4-FFF2-40B4-BE49-F238E27FC236}">
                <a16:creationId xmlns:a16="http://schemas.microsoft.com/office/drawing/2014/main" id="{3891C4E5-0B63-485B-A4AF-C57B69D34E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2311" y="6102272"/>
            <a:ext cx="1030795" cy="50407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9B1DEDBD-300F-4B66-8C3B-C9D9F6B47C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851" y="6102272"/>
            <a:ext cx="1159043" cy="463688"/>
          </a:xfrm>
          <a:prstGeom prst="rect">
            <a:avLst/>
          </a:prstGeom>
        </p:spPr>
      </p:pic>
      <p:sp>
        <p:nvSpPr>
          <p:cNvPr id="10" name="ZoneTexte 9">
            <a:extLst>
              <a:ext uri="{FF2B5EF4-FFF2-40B4-BE49-F238E27FC236}">
                <a16:creationId xmlns:a16="http://schemas.microsoft.com/office/drawing/2014/main" id="{14140E68-E01C-4B9D-B01F-446F68E2B69A}"/>
              </a:ext>
            </a:extLst>
          </p:cNvPr>
          <p:cNvSpPr txBox="1"/>
          <p:nvPr/>
        </p:nvSpPr>
        <p:spPr>
          <a:xfrm>
            <a:off x="447675" y="6277429"/>
            <a:ext cx="3733800" cy="307777"/>
          </a:xfrm>
          <a:prstGeom prst="rect">
            <a:avLst/>
          </a:prstGeom>
          <a:noFill/>
        </p:spPr>
        <p:txBody>
          <a:bodyPr wrap="square" rtlCol="0">
            <a:spAutoFit/>
          </a:bodyPr>
          <a:lstStyle/>
          <a:p>
            <a:r>
              <a:rPr lang="fr-BE" sz="1400" dirty="0"/>
              <a:t>Présentation Renolution  15/02/2022</a:t>
            </a:r>
          </a:p>
        </p:txBody>
      </p:sp>
      <p:pic>
        <p:nvPicPr>
          <p:cNvPr id="6146" name="Picture 2" descr="Good Living” - Pascal Smet">
            <a:extLst>
              <a:ext uri="{FF2B5EF4-FFF2-40B4-BE49-F238E27FC236}">
                <a16:creationId xmlns:a16="http://schemas.microsoft.com/office/drawing/2014/main" id="{D6B58710-E5ED-442B-A44A-FC1F3389DDF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199" y="1625898"/>
            <a:ext cx="5708190" cy="4039872"/>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EBA2B081-DFB4-4D02-8D33-0DEEFC833137}"/>
              </a:ext>
            </a:extLst>
          </p:cNvPr>
          <p:cNvSpPr txBox="1"/>
          <p:nvPr/>
        </p:nvSpPr>
        <p:spPr>
          <a:xfrm>
            <a:off x="7083201" y="1758492"/>
            <a:ext cx="4533364" cy="3693319"/>
          </a:xfrm>
          <a:prstGeom prst="rect">
            <a:avLst/>
          </a:prstGeom>
          <a:noFill/>
        </p:spPr>
        <p:txBody>
          <a:bodyPr wrap="square" rtlCol="0">
            <a:spAutoFit/>
          </a:bodyPr>
          <a:lstStyle/>
          <a:p>
            <a:r>
              <a:rPr lang="fr-BE" dirty="0">
                <a:cs typeface="Arial" panose="020B0604020202020204" pitchFamily="34" charset="0"/>
              </a:rPr>
              <a:t>Intégration des objectifs de Renolution dans le nouveau règlement ?</a:t>
            </a:r>
          </a:p>
          <a:p>
            <a:endParaRPr lang="fr-BE" dirty="0">
              <a:cs typeface="Arial" panose="020B0604020202020204" pitchFamily="34" charset="0"/>
            </a:endParaRPr>
          </a:p>
          <a:p>
            <a:r>
              <a:rPr lang="fr-BE" dirty="0">
                <a:cs typeface="Arial" panose="020B0604020202020204" pitchFamily="34" charset="0"/>
              </a:rPr>
              <a:t>A quand l’Arrêté de dispense pour désencombrer les services d’urbanisme? Au moins pour les éléments d’architectures n’ayant que peu d’impact sur l’urbanisme et le patrimoine.</a:t>
            </a:r>
          </a:p>
          <a:p>
            <a:endParaRPr lang="fr-BE" dirty="0">
              <a:cs typeface="Arial" panose="020B0604020202020204" pitchFamily="34" charset="0"/>
            </a:endParaRPr>
          </a:p>
          <a:p>
            <a:r>
              <a:rPr lang="fr-BE" dirty="0">
                <a:cs typeface="Arial" panose="020B0604020202020204" pitchFamily="34" charset="0"/>
              </a:rPr>
              <a:t>Règles claires par typologie pour favoriser  la conception des travaux appropriée à chaque type de bâtiment et accélérer le processus de décision?	</a:t>
            </a:r>
          </a:p>
        </p:txBody>
      </p:sp>
    </p:spTree>
    <p:extLst>
      <p:ext uri="{BB962C8B-B14F-4D97-AF65-F5344CB8AC3E}">
        <p14:creationId xmlns:p14="http://schemas.microsoft.com/office/powerpoint/2010/main" val="2043033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9CCC20-63B5-4612-A0CB-3E7A09B0A55D}"/>
              </a:ext>
            </a:extLst>
          </p:cNvPr>
          <p:cNvSpPr>
            <a:spLocks noGrp="1"/>
          </p:cNvSpPr>
          <p:nvPr>
            <p:ph type="title"/>
          </p:nvPr>
        </p:nvSpPr>
        <p:spPr>
          <a:xfrm>
            <a:off x="838200" y="365126"/>
            <a:ext cx="10515600" cy="567748"/>
          </a:xfrm>
        </p:spPr>
        <p:txBody>
          <a:bodyPr>
            <a:noAutofit/>
          </a:bodyPr>
          <a:lstStyle/>
          <a:p>
            <a:r>
              <a:rPr lang="fr-BE" sz="3600" b="1" dirty="0"/>
              <a:t>Urbanisme</a:t>
            </a:r>
          </a:p>
        </p:txBody>
      </p:sp>
      <p:sp>
        <p:nvSpPr>
          <p:cNvPr id="3" name="Espace réservé du contenu 2">
            <a:extLst>
              <a:ext uri="{FF2B5EF4-FFF2-40B4-BE49-F238E27FC236}">
                <a16:creationId xmlns:a16="http://schemas.microsoft.com/office/drawing/2014/main" id="{C53F2D50-6D4A-40B4-B6F1-8F95B0C64853}"/>
              </a:ext>
            </a:extLst>
          </p:cNvPr>
          <p:cNvSpPr>
            <a:spLocks noGrp="1"/>
          </p:cNvSpPr>
          <p:nvPr>
            <p:ph idx="1"/>
          </p:nvPr>
        </p:nvSpPr>
        <p:spPr>
          <a:xfrm>
            <a:off x="838200" y="1000125"/>
            <a:ext cx="5257801" cy="3962399"/>
          </a:xfrm>
        </p:spPr>
        <p:txBody>
          <a:bodyPr>
            <a:normAutofit/>
          </a:bodyPr>
          <a:lstStyle/>
          <a:p>
            <a:pPr marL="361950" lvl="1" indent="-361950">
              <a:buFont typeface="+mj-lt"/>
              <a:buAutoNum type="arabicPeriod"/>
            </a:pPr>
            <a:r>
              <a:rPr lang="fr-FR" sz="2400" b="1" dirty="0"/>
              <a:t>Good Living  -  Arrêté de dispense</a:t>
            </a:r>
          </a:p>
          <a:p>
            <a:pPr marL="457200" indent="-457200">
              <a:buAutoNum type="arabicPeriod"/>
            </a:pPr>
            <a:endParaRPr lang="fr-FR" sz="2400" dirty="0"/>
          </a:p>
          <a:p>
            <a:pPr marL="0" indent="0">
              <a:buNone/>
            </a:pPr>
            <a:endParaRPr lang="fr-BE" sz="2400" dirty="0"/>
          </a:p>
          <a:p>
            <a:pPr marL="0" indent="0">
              <a:buNone/>
            </a:pPr>
            <a:endParaRPr lang="fr-BE" sz="2400" dirty="0"/>
          </a:p>
          <a:p>
            <a:pPr marL="0" indent="0">
              <a:buNone/>
            </a:pPr>
            <a:endParaRPr lang="fr-BE" sz="2400" dirty="0"/>
          </a:p>
          <a:p>
            <a:pPr marL="514350" indent="-514350">
              <a:buAutoNum type="arabicPeriod"/>
            </a:pPr>
            <a:endParaRPr lang="fr-BE" sz="2400" dirty="0"/>
          </a:p>
          <a:p>
            <a:pPr marL="0" indent="0">
              <a:buNone/>
            </a:pPr>
            <a:endParaRPr lang="fr-BE" sz="2400" dirty="0"/>
          </a:p>
          <a:p>
            <a:pPr marL="0" indent="0">
              <a:buNone/>
            </a:pPr>
            <a:endParaRPr lang="fr-BE" sz="2400" dirty="0"/>
          </a:p>
        </p:txBody>
      </p:sp>
      <p:sp>
        <p:nvSpPr>
          <p:cNvPr id="7" name="ZoneTexte 6">
            <a:extLst>
              <a:ext uri="{FF2B5EF4-FFF2-40B4-BE49-F238E27FC236}">
                <a16:creationId xmlns:a16="http://schemas.microsoft.com/office/drawing/2014/main" id="{D0F7DD6F-779E-4CA6-A714-52B36681741F}"/>
              </a:ext>
            </a:extLst>
          </p:cNvPr>
          <p:cNvSpPr txBox="1"/>
          <p:nvPr/>
        </p:nvSpPr>
        <p:spPr>
          <a:xfrm>
            <a:off x="8722803" y="6277430"/>
            <a:ext cx="3212022" cy="307777"/>
          </a:xfrm>
          <a:prstGeom prst="rect">
            <a:avLst/>
          </a:prstGeom>
          <a:noFill/>
        </p:spPr>
        <p:txBody>
          <a:bodyPr wrap="square" rtlCol="0">
            <a:spAutoFit/>
          </a:bodyPr>
          <a:lstStyle/>
          <a:p>
            <a:r>
              <a:rPr lang="fr-BE" sz="1400" dirty="0" err="1"/>
              <a:t>Voorstelling</a:t>
            </a:r>
            <a:r>
              <a:rPr lang="fr-BE" sz="1400" dirty="0"/>
              <a:t> Renolution  15/02/2022</a:t>
            </a:r>
          </a:p>
        </p:txBody>
      </p:sp>
      <p:pic>
        <p:nvPicPr>
          <p:cNvPr id="8" name="Picture 2" descr="Accueil – AriB">
            <a:extLst>
              <a:ext uri="{FF2B5EF4-FFF2-40B4-BE49-F238E27FC236}">
                <a16:creationId xmlns:a16="http://schemas.microsoft.com/office/drawing/2014/main" id="{3891C4E5-0B63-485B-A4AF-C57B69D34E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2311" y="6102272"/>
            <a:ext cx="1030795" cy="50407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9B1DEDBD-300F-4B66-8C3B-C9D9F6B47C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851" y="6102272"/>
            <a:ext cx="1159043" cy="463688"/>
          </a:xfrm>
          <a:prstGeom prst="rect">
            <a:avLst/>
          </a:prstGeom>
        </p:spPr>
      </p:pic>
      <p:sp>
        <p:nvSpPr>
          <p:cNvPr id="10" name="ZoneTexte 9">
            <a:extLst>
              <a:ext uri="{FF2B5EF4-FFF2-40B4-BE49-F238E27FC236}">
                <a16:creationId xmlns:a16="http://schemas.microsoft.com/office/drawing/2014/main" id="{14140E68-E01C-4B9D-B01F-446F68E2B69A}"/>
              </a:ext>
            </a:extLst>
          </p:cNvPr>
          <p:cNvSpPr txBox="1"/>
          <p:nvPr/>
        </p:nvSpPr>
        <p:spPr>
          <a:xfrm>
            <a:off x="447675" y="6277429"/>
            <a:ext cx="3733800" cy="307777"/>
          </a:xfrm>
          <a:prstGeom prst="rect">
            <a:avLst/>
          </a:prstGeom>
          <a:noFill/>
        </p:spPr>
        <p:txBody>
          <a:bodyPr wrap="square" rtlCol="0">
            <a:spAutoFit/>
          </a:bodyPr>
          <a:lstStyle/>
          <a:p>
            <a:r>
              <a:rPr lang="fr-BE" sz="1400" dirty="0"/>
              <a:t>Présentation Renolution  15/02/2022</a:t>
            </a:r>
          </a:p>
        </p:txBody>
      </p:sp>
      <p:sp>
        <p:nvSpPr>
          <p:cNvPr id="11" name="ZoneTexte 10">
            <a:extLst>
              <a:ext uri="{FF2B5EF4-FFF2-40B4-BE49-F238E27FC236}">
                <a16:creationId xmlns:a16="http://schemas.microsoft.com/office/drawing/2014/main" id="{EBA2B081-DFB4-4D02-8D33-0DEEFC833137}"/>
              </a:ext>
            </a:extLst>
          </p:cNvPr>
          <p:cNvSpPr txBox="1"/>
          <p:nvPr/>
        </p:nvSpPr>
        <p:spPr>
          <a:xfrm>
            <a:off x="7408108" y="2035491"/>
            <a:ext cx="4126667" cy="3139321"/>
          </a:xfrm>
          <a:prstGeom prst="rect">
            <a:avLst/>
          </a:prstGeom>
          <a:noFill/>
        </p:spPr>
        <p:txBody>
          <a:bodyPr wrap="square" rtlCol="0">
            <a:spAutoFit/>
          </a:bodyPr>
          <a:lstStyle/>
          <a:p>
            <a:r>
              <a:rPr lang="fr-BE" b="1" dirty="0">
                <a:cs typeface="Arial" panose="020B0604020202020204" pitchFamily="34" charset="0"/>
              </a:rPr>
              <a:t>Comment gérer les infractions existantes sur le long terme?</a:t>
            </a:r>
          </a:p>
          <a:p>
            <a:endParaRPr lang="fr-BE" dirty="0">
              <a:cs typeface="Arial" panose="020B0604020202020204" pitchFamily="34" charset="0"/>
            </a:endParaRPr>
          </a:p>
          <a:p>
            <a:r>
              <a:rPr lang="fr-BE" dirty="0">
                <a:cs typeface="Arial" panose="020B0604020202020204" pitchFamily="34" charset="0"/>
              </a:rPr>
              <a:t>Menuiseries extérieures</a:t>
            </a:r>
          </a:p>
          <a:p>
            <a:r>
              <a:rPr lang="fr-BE" dirty="0">
                <a:cs typeface="Arial" panose="020B0604020202020204" pitchFamily="34" charset="0"/>
              </a:rPr>
              <a:t>Corniches</a:t>
            </a:r>
          </a:p>
          <a:p>
            <a:r>
              <a:rPr lang="fr-BE" dirty="0">
                <a:cs typeface="Arial" panose="020B0604020202020204" pitchFamily="34" charset="0"/>
              </a:rPr>
              <a:t>Ferronneries</a:t>
            </a:r>
          </a:p>
          <a:p>
            <a:endParaRPr lang="fr-BE" b="1" dirty="0">
              <a:cs typeface="Arial" panose="020B0604020202020204" pitchFamily="34" charset="0"/>
            </a:endParaRPr>
          </a:p>
          <a:p>
            <a:endParaRPr lang="fr-BE" b="1" dirty="0">
              <a:cs typeface="Arial" panose="020B0604020202020204" pitchFamily="34" charset="0"/>
            </a:endParaRPr>
          </a:p>
          <a:p>
            <a:r>
              <a:rPr lang="fr-BE" b="1" dirty="0">
                <a:cs typeface="Arial" panose="020B0604020202020204" pitchFamily="34" charset="0"/>
              </a:rPr>
              <a:t>Obligation de régularisation?</a:t>
            </a:r>
          </a:p>
          <a:p>
            <a:r>
              <a:rPr lang="fr-BE" b="1" dirty="0">
                <a:cs typeface="Arial" panose="020B0604020202020204" pitchFamily="34" charset="0"/>
              </a:rPr>
              <a:t>Report?</a:t>
            </a:r>
          </a:p>
          <a:p>
            <a:r>
              <a:rPr lang="fr-BE" b="1" dirty="0">
                <a:cs typeface="Arial" panose="020B0604020202020204" pitchFamily="34" charset="0"/>
              </a:rPr>
              <a:t>Amnistie?</a:t>
            </a:r>
            <a:r>
              <a:rPr lang="fr-BE" b="1" dirty="0">
                <a:latin typeface="Arial" panose="020B0604020202020204" pitchFamily="34" charset="0"/>
                <a:cs typeface="Arial" panose="020B0604020202020204" pitchFamily="34" charset="0"/>
              </a:rPr>
              <a:t>	</a:t>
            </a:r>
          </a:p>
        </p:txBody>
      </p:sp>
      <p:pic>
        <p:nvPicPr>
          <p:cNvPr id="5" name="Image 4">
            <a:extLst>
              <a:ext uri="{FF2B5EF4-FFF2-40B4-BE49-F238E27FC236}">
                <a16:creationId xmlns:a16="http://schemas.microsoft.com/office/drawing/2014/main" id="{E2BC2E5D-F69A-4ED7-9963-8F471A9FC23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7177" t="9656" r="9160" b="10066"/>
          <a:stretch/>
        </p:blipFill>
        <p:spPr>
          <a:xfrm flipH="1">
            <a:off x="838200" y="1545777"/>
            <a:ext cx="2538213" cy="4416203"/>
          </a:xfrm>
          <a:prstGeom prst="rect">
            <a:avLst/>
          </a:prstGeom>
        </p:spPr>
      </p:pic>
      <p:pic>
        <p:nvPicPr>
          <p:cNvPr id="12" name="Image 11">
            <a:extLst>
              <a:ext uri="{FF2B5EF4-FFF2-40B4-BE49-F238E27FC236}">
                <a16:creationId xmlns:a16="http://schemas.microsoft.com/office/drawing/2014/main" id="{207434A6-6C30-43CF-81F4-F55C1CCB6C8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18998"/>
          <a:stretch/>
        </p:blipFill>
        <p:spPr>
          <a:xfrm>
            <a:off x="3809603" y="1567336"/>
            <a:ext cx="2462412" cy="4394645"/>
          </a:xfrm>
          <a:prstGeom prst="rect">
            <a:avLst/>
          </a:prstGeom>
        </p:spPr>
      </p:pic>
    </p:spTree>
    <p:extLst>
      <p:ext uri="{BB962C8B-B14F-4D97-AF65-F5344CB8AC3E}">
        <p14:creationId xmlns:p14="http://schemas.microsoft.com/office/powerpoint/2010/main" val="3070590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9CCC20-63B5-4612-A0CB-3E7A09B0A55D}"/>
              </a:ext>
            </a:extLst>
          </p:cNvPr>
          <p:cNvSpPr>
            <a:spLocks noGrp="1"/>
          </p:cNvSpPr>
          <p:nvPr>
            <p:ph type="title"/>
          </p:nvPr>
        </p:nvSpPr>
        <p:spPr>
          <a:xfrm>
            <a:off x="838200" y="365126"/>
            <a:ext cx="10515600" cy="567748"/>
          </a:xfrm>
        </p:spPr>
        <p:txBody>
          <a:bodyPr>
            <a:noAutofit/>
          </a:bodyPr>
          <a:lstStyle/>
          <a:p>
            <a:r>
              <a:rPr lang="fr-BE" sz="3600" b="1" dirty="0"/>
              <a:t>Urbanisme</a:t>
            </a:r>
          </a:p>
        </p:txBody>
      </p:sp>
      <p:sp>
        <p:nvSpPr>
          <p:cNvPr id="3" name="Espace réservé du contenu 2">
            <a:extLst>
              <a:ext uri="{FF2B5EF4-FFF2-40B4-BE49-F238E27FC236}">
                <a16:creationId xmlns:a16="http://schemas.microsoft.com/office/drawing/2014/main" id="{C53F2D50-6D4A-40B4-B6F1-8F95B0C64853}"/>
              </a:ext>
            </a:extLst>
          </p:cNvPr>
          <p:cNvSpPr>
            <a:spLocks noGrp="1"/>
          </p:cNvSpPr>
          <p:nvPr>
            <p:ph idx="1"/>
          </p:nvPr>
        </p:nvSpPr>
        <p:spPr>
          <a:xfrm>
            <a:off x="838199" y="1046109"/>
            <a:ext cx="5257801" cy="3962399"/>
          </a:xfrm>
        </p:spPr>
        <p:txBody>
          <a:bodyPr>
            <a:normAutofit/>
          </a:bodyPr>
          <a:lstStyle/>
          <a:p>
            <a:pPr marL="361950" lvl="1" indent="-361950">
              <a:buFont typeface="+mj-lt"/>
              <a:buAutoNum type="arabicPeriod"/>
            </a:pPr>
            <a:r>
              <a:rPr lang="fr-FR" sz="2400" b="1" dirty="0"/>
              <a:t>Good Living  -  Arrêté de dispense</a:t>
            </a:r>
          </a:p>
          <a:p>
            <a:pPr marL="457200" indent="-457200">
              <a:buAutoNum type="arabicPeriod"/>
            </a:pPr>
            <a:endParaRPr lang="fr-FR" sz="2400" dirty="0"/>
          </a:p>
          <a:p>
            <a:pPr marL="0" indent="0">
              <a:buNone/>
            </a:pPr>
            <a:endParaRPr lang="fr-BE" sz="2400" dirty="0"/>
          </a:p>
          <a:p>
            <a:pPr marL="0" indent="0">
              <a:buNone/>
            </a:pPr>
            <a:endParaRPr lang="fr-BE" sz="2400" dirty="0"/>
          </a:p>
          <a:p>
            <a:pPr marL="0" indent="0">
              <a:buNone/>
            </a:pPr>
            <a:endParaRPr lang="fr-BE" sz="2400" dirty="0"/>
          </a:p>
          <a:p>
            <a:pPr marL="514350" indent="-514350">
              <a:buAutoNum type="arabicPeriod"/>
            </a:pPr>
            <a:endParaRPr lang="fr-BE" sz="2400" dirty="0"/>
          </a:p>
          <a:p>
            <a:pPr marL="0" indent="0">
              <a:buNone/>
            </a:pPr>
            <a:endParaRPr lang="fr-BE" sz="2400" dirty="0"/>
          </a:p>
          <a:p>
            <a:pPr marL="0" indent="0">
              <a:buNone/>
            </a:pPr>
            <a:endParaRPr lang="fr-BE" sz="2400" dirty="0"/>
          </a:p>
        </p:txBody>
      </p:sp>
      <p:sp>
        <p:nvSpPr>
          <p:cNvPr id="7" name="ZoneTexte 6">
            <a:extLst>
              <a:ext uri="{FF2B5EF4-FFF2-40B4-BE49-F238E27FC236}">
                <a16:creationId xmlns:a16="http://schemas.microsoft.com/office/drawing/2014/main" id="{D0F7DD6F-779E-4CA6-A714-52B36681741F}"/>
              </a:ext>
            </a:extLst>
          </p:cNvPr>
          <p:cNvSpPr txBox="1"/>
          <p:nvPr/>
        </p:nvSpPr>
        <p:spPr>
          <a:xfrm>
            <a:off x="8722803" y="6277430"/>
            <a:ext cx="3212022" cy="307777"/>
          </a:xfrm>
          <a:prstGeom prst="rect">
            <a:avLst/>
          </a:prstGeom>
          <a:noFill/>
        </p:spPr>
        <p:txBody>
          <a:bodyPr wrap="square" rtlCol="0">
            <a:spAutoFit/>
          </a:bodyPr>
          <a:lstStyle/>
          <a:p>
            <a:r>
              <a:rPr lang="fr-BE" sz="1400" dirty="0" err="1"/>
              <a:t>Voorstelling</a:t>
            </a:r>
            <a:r>
              <a:rPr lang="fr-BE" sz="1400" dirty="0"/>
              <a:t> Renolution  15/02/2022</a:t>
            </a:r>
          </a:p>
        </p:txBody>
      </p:sp>
      <p:pic>
        <p:nvPicPr>
          <p:cNvPr id="8" name="Picture 2" descr="Accueil – AriB">
            <a:extLst>
              <a:ext uri="{FF2B5EF4-FFF2-40B4-BE49-F238E27FC236}">
                <a16:creationId xmlns:a16="http://schemas.microsoft.com/office/drawing/2014/main" id="{3891C4E5-0B63-485B-A4AF-C57B69D34E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2311" y="6102272"/>
            <a:ext cx="1030795" cy="50407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9B1DEDBD-300F-4B66-8C3B-C9D9F6B47C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851" y="6102272"/>
            <a:ext cx="1159043" cy="463688"/>
          </a:xfrm>
          <a:prstGeom prst="rect">
            <a:avLst/>
          </a:prstGeom>
        </p:spPr>
      </p:pic>
      <p:sp>
        <p:nvSpPr>
          <p:cNvPr id="10" name="ZoneTexte 9">
            <a:extLst>
              <a:ext uri="{FF2B5EF4-FFF2-40B4-BE49-F238E27FC236}">
                <a16:creationId xmlns:a16="http://schemas.microsoft.com/office/drawing/2014/main" id="{14140E68-E01C-4B9D-B01F-446F68E2B69A}"/>
              </a:ext>
            </a:extLst>
          </p:cNvPr>
          <p:cNvSpPr txBox="1"/>
          <p:nvPr/>
        </p:nvSpPr>
        <p:spPr>
          <a:xfrm>
            <a:off x="447675" y="6277429"/>
            <a:ext cx="3733800" cy="307777"/>
          </a:xfrm>
          <a:prstGeom prst="rect">
            <a:avLst/>
          </a:prstGeom>
          <a:noFill/>
        </p:spPr>
        <p:txBody>
          <a:bodyPr wrap="square" rtlCol="0">
            <a:spAutoFit/>
          </a:bodyPr>
          <a:lstStyle/>
          <a:p>
            <a:r>
              <a:rPr lang="fr-BE" sz="1400" dirty="0"/>
              <a:t>Présentation Renolution  15/02/2022</a:t>
            </a:r>
          </a:p>
        </p:txBody>
      </p:sp>
      <p:sp>
        <p:nvSpPr>
          <p:cNvPr id="11" name="ZoneTexte 10">
            <a:extLst>
              <a:ext uri="{FF2B5EF4-FFF2-40B4-BE49-F238E27FC236}">
                <a16:creationId xmlns:a16="http://schemas.microsoft.com/office/drawing/2014/main" id="{EBA2B081-DFB4-4D02-8D33-0DEEFC833137}"/>
              </a:ext>
            </a:extLst>
          </p:cNvPr>
          <p:cNvSpPr txBox="1"/>
          <p:nvPr/>
        </p:nvSpPr>
        <p:spPr>
          <a:xfrm>
            <a:off x="7161036" y="1896992"/>
            <a:ext cx="4533364" cy="3416320"/>
          </a:xfrm>
          <a:prstGeom prst="rect">
            <a:avLst/>
          </a:prstGeom>
          <a:noFill/>
        </p:spPr>
        <p:txBody>
          <a:bodyPr wrap="square" rtlCol="0">
            <a:spAutoFit/>
          </a:bodyPr>
          <a:lstStyle/>
          <a:p>
            <a:r>
              <a:rPr lang="fr-BE" b="1" dirty="0">
                <a:cs typeface="Arial" panose="020B0604020202020204" pitchFamily="34" charset="0"/>
              </a:rPr>
              <a:t>Comment gérer les infractions ou les maladresses existantes?</a:t>
            </a:r>
          </a:p>
          <a:p>
            <a:endParaRPr lang="fr-BE" b="1" dirty="0">
              <a:cs typeface="Arial" panose="020B0604020202020204" pitchFamily="34" charset="0"/>
            </a:endParaRPr>
          </a:p>
          <a:p>
            <a:endParaRPr lang="fr-BE" dirty="0">
              <a:cs typeface="Arial" panose="020B0604020202020204" pitchFamily="34" charset="0"/>
            </a:endParaRPr>
          </a:p>
          <a:p>
            <a:r>
              <a:rPr lang="fr-BE" dirty="0">
                <a:cs typeface="Arial" panose="020B0604020202020204" pitchFamily="34" charset="0"/>
              </a:rPr>
              <a:t>Corniches</a:t>
            </a:r>
          </a:p>
          <a:p>
            <a:r>
              <a:rPr lang="fr-BE" dirty="0">
                <a:cs typeface="Arial" panose="020B0604020202020204" pitchFamily="34" charset="0"/>
              </a:rPr>
              <a:t>Ferronneries</a:t>
            </a:r>
          </a:p>
          <a:p>
            <a:r>
              <a:rPr lang="fr-BE" dirty="0">
                <a:cs typeface="Arial" panose="020B0604020202020204" pitchFamily="34" charset="0"/>
              </a:rPr>
              <a:t>Affectations</a:t>
            </a:r>
          </a:p>
          <a:p>
            <a:r>
              <a:rPr lang="fr-BE" dirty="0">
                <a:cs typeface="Arial" panose="020B0604020202020204" pitchFamily="34" charset="0"/>
              </a:rPr>
              <a:t>Nombres de logements</a:t>
            </a:r>
          </a:p>
          <a:p>
            <a:endParaRPr lang="fr-BE" b="1" dirty="0">
              <a:cs typeface="Arial" panose="020B0604020202020204" pitchFamily="34" charset="0"/>
            </a:endParaRPr>
          </a:p>
          <a:p>
            <a:endParaRPr lang="fr-BE" b="1" dirty="0">
              <a:cs typeface="Arial" panose="020B0604020202020204" pitchFamily="34" charset="0"/>
            </a:endParaRPr>
          </a:p>
          <a:p>
            <a:r>
              <a:rPr lang="fr-BE" b="1" dirty="0">
                <a:cs typeface="Arial" panose="020B0604020202020204" pitchFamily="34" charset="0"/>
              </a:rPr>
              <a:t>Tentation de correction des erreurs passée?	</a:t>
            </a:r>
          </a:p>
        </p:txBody>
      </p:sp>
      <p:pic>
        <p:nvPicPr>
          <p:cNvPr id="6" name="Image 5" descr="Une image contenant bâtiment, extérieur, route, rue&#10;&#10;Description générée automatiquement">
            <a:extLst>
              <a:ext uri="{FF2B5EF4-FFF2-40B4-BE49-F238E27FC236}">
                <a16:creationId xmlns:a16="http://schemas.microsoft.com/office/drawing/2014/main" id="{0C37DB6A-1EA9-442E-A8B6-9FB72987AF4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 b="9184"/>
          <a:stretch/>
        </p:blipFill>
        <p:spPr>
          <a:xfrm>
            <a:off x="1059947" y="1462228"/>
            <a:ext cx="2407152" cy="4349663"/>
          </a:xfrm>
          <a:prstGeom prst="rect">
            <a:avLst/>
          </a:prstGeom>
        </p:spPr>
      </p:pic>
      <p:pic>
        <p:nvPicPr>
          <p:cNvPr id="16" name="Image 15">
            <a:extLst>
              <a:ext uri="{FF2B5EF4-FFF2-40B4-BE49-F238E27FC236}">
                <a16:creationId xmlns:a16="http://schemas.microsoft.com/office/drawing/2014/main" id="{47627A6B-8BE3-4DD8-9DE9-66D0333CC772}"/>
              </a:ext>
            </a:extLst>
          </p:cNvPr>
          <p:cNvPicPr>
            <a:picLocks noChangeAspect="1"/>
          </p:cNvPicPr>
          <p:nvPr/>
        </p:nvPicPr>
        <p:blipFill rotWithShape="1">
          <a:blip r:embed="rId5"/>
          <a:srcRect t="7215" b="2378"/>
          <a:stretch/>
        </p:blipFill>
        <p:spPr>
          <a:xfrm>
            <a:off x="3824921" y="1551731"/>
            <a:ext cx="2477955" cy="4260160"/>
          </a:xfrm>
          <a:prstGeom prst="rect">
            <a:avLst/>
          </a:prstGeom>
        </p:spPr>
      </p:pic>
    </p:spTree>
    <p:extLst>
      <p:ext uri="{BB962C8B-B14F-4D97-AF65-F5344CB8AC3E}">
        <p14:creationId xmlns:p14="http://schemas.microsoft.com/office/powerpoint/2010/main" val="3591315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9CCC20-63B5-4612-A0CB-3E7A09B0A55D}"/>
              </a:ext>
            </a:extLst>
          </p:cNvPr>
          <p:cNvSpPr>
            <a:spLocks noGrp="1"/>
          </p:cNvSpPr>
          <p:nvPr>
            <p:ph type="title"/>
          </p:nvPr>
        </p:nvSpPr>
        <p:spPr>
          <a:xfrm>
            <a:off x="838200" y="365126"/>
            <a:ext cx="10515600" cy="567748"/>
          </a:xfrm>
        </p:spPr>
        <p:txBody>
          <a:bodyPr>
            <a:noAutofit/>
          </a:bodyPr>
          <a:lstStyle/>
          <a:p>
            <a:r>
              <a:rPr lang="fr-BE" sz="3600" b="1" dirty="0"/>
              <a:t>Urbanisme</a:t>
            </a:r>
          </a:p>
        </p:txBody>
      </p:sp>
      <p:sp>
        <p:nvSpPr>
          <p:cNvPr id="3" name="Espace réservé du contenu 2">
            <a:extLst>
              <a:ext uri="{FF2B5EF4-FFF2-40B4-BE49-F238E27FC236}">
                <a16:creationId xmlns:a16="http://schemas.microsoft.com/office/drawing/2014/main" id="{C53F2D50-6D4A-40B4-B6F1-8F95B0C64853}"/>
              </a:ext>
            </a:extLst>
          </p:cNvPr>
          <p:cNvSpPr>
            <a:spLocks noGrp="1"/>
          </p:cNvSpPr>
          <p:nvPr>
            <p:ph idx="1"/>
          </p:nvPr>
        </p:nvSpPr>
        <p:spPr>
          <a:xfrm>
            <a:off x="838199" y="932874"/>
            <a:ext cx="5257801" cy="3962399"/>
          </a:xfrm>
        </p:spPr>
        <p:txBody>
          <a:bodyPr>
            <a:normAutofit/>
          </a:bodyPr>
          <a:lstStyle/>
          <a:p>
            <a:pPr marL="361950" lvl="1" indent="-361950">
              <a:buFont typeface="+mj-lt"/>
              <a:buAutoNum type="arabicPeriod"/>
            </a:pPr>
            <a:r>
              <a:rPr lang="fr-FR" sz="2400" b="1" dirty="0"/>
              <a:t>Good Living  -  Arrêté de dispense</a:t>
            </a:r>
          </a:p>
          <a:p>
            <a:pPr marL="457200" indent="-457200">
              <a:buAutoNum type="arabicPeriod"/>
            </a:pPr>
            <a:endParaRPr lang="fr-FR" sz="2400" dirty="0"/>
          </a:p>
          <a:p>
            <a:pPr marL="0" indent="0">
              <a:buNone/>
            </a:pPr>
            <a:endParaRPr lang="fr-BE" sz="2400" dirty="0"/>
          </a:p>
          <a:p>
            <a:pPr marL="0" indent="0">
              <a:buNone/>
            </a:pPr>
            <a:endParaRPr lang="fr-BE" sz="2400" dirty="0"/>
          </a:p>
          <a:p>
            <a:pPr marL="0" indent="0">
              <a:buNone/>
            </a:pPr>
            <a:endParaRPr lang="fr-BE" sz="2400" dirty="0"/>
          </a:p>
          <a:p>
            <a:pPr marL="514350" indent="-514350">
              <a:buAutoNum type="arabicPeriod"/>
            </a:pPr>
            <a:endParaRPr lang="fr-BE" sz="2400" dirty="0"/>
          </a:p>
          <a:p>
            <a:pPr marL="0" indent="0">
              <a:buNone/>
            </a:pPr>
            <a:endParaRPr lang="fr-BE" sz="2400" dirty="0"/>
          </a:p>
          <a:p>
            <a:pPr marL="0" indent="0">
              <a:buNone/>
            </a:pPr>
            <a:endParaRPr lang="fr-BE" sz="2400" dirty="0"/>
          </a:p>
        </p:txBody>
      </p:sp>
      <p:sp>
        <p:nvSpPr>
          <p:cNvPr id="7" name="ZoneTexte 6">
            <a:extLst>
              <a:ext uri="{FF2B5EF4-FFF2-40B4-BE49-F238E27FC236}">
                <a16:creationId xmlns:a16="http://schemas.microsoft.com/office/drawing/2014/main" id="{D0F7DD6F-779E-4CA6-A714-52B36681741F}"/>
              </a:ext>
            </a:extLst>
          </p:cNvPr>
          <p:cNvSpPr txBox="1"/>
          <p:nvPr/>
        </p:nvSpPr>
        <p:spPr>
          <a:xfrm>
            <a:off x="8722803" y="6277430"/>
            <a:ext cx="3212022" cy="307777"/>
          </a:xfrm>
          <a:prstGeom prst="rect">
            <a:avLst/>
          </a:prstGeom>
          <a:noFill/>
        </p:spPr>
        <p:txBody>
          <a:bodyPr wrap="square" rtlCol="0">
            <a:spAutoFit/>
          </a:bodyPr>
          <a:lstStyle/>
          <a:p>
            <a:r>
              <a:rPr lang="fr-BE" sz="1400" dirty="0" err="1"/>
              <a:t>Voorstelling</a:t>
            </a:r>
            <a:r>
              <a:rPr lang="fr-BE" sz="1400" dirty="0"/>
              <a:t> Renolution  15/02/2022</a:t>
            </a:r>
          </a:p>
        </p:txBody>
      </p:sp>
      <p:pic>
        <p:nvPicPr>
          <p:cNvPr id="8" name="Picture 2" descr="Accueil – AriB">
            <a:extLst>
              <a:ext uri="{FF2B5EF4-FFF2-40B4-BE49-F238E27FC236}">
                <a16:creationId xmlns:a16="http://schemas.microsoft.com/office/drawing/2014/main" id="{3891C4E5-0B63-485B-A4AF-C57B69D34E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2311" y="6102272"/>
            <a:ext cx="1030795" cy="50407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9B1DEDBD-300F-4B66-8C3B-C9D9F6B47C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851" y="6102272"/>
            <a:ext cx="1159043" cy="463688"/>
          </a:xfrm>
          <a:prstGeom prst="rect">
            <a:avLst/>
          </a:prstGeom>
        </p:spPr>
      </p:pic>
      <p:sp>
        <p:nvSpPr>
          <p:cNvPr id="10" name="ZoneTexte 9">
            <a:extLst>
              <a:ext uri="{FF2B5EF4-FFF2-40B4-BE49-F238E27FC236}">
                <a16:creationId xmlns:a16="http://schemas.microsoft.com/office/drawing/2014/main" id="{14140E68-E01C-4B9D-B01F-446F68E2B69A}"/>
              </a:ext>
            </a:extLst>
          </p:cNvPr>
          <p:cNvSpPr txBox="1"/>
          <p:nvPr/>
        </p:nvSpPr>
        <p:spPr>
          <a:xfrm>
            <a:off x="447675" y="6277429"/>
            <a:ext cx="3733800" cy="307777"/>
          </a:xfrm>
          <a:prstGeom prst="rect">
            <a:avLst/>
          </a:prstGeom>
          <a:noFill/>
        </p:spPr>
        <p:txBody>
          <a:bodyPr wrap="square" rtlCol="0">
            <a:spAutoFit/>
          </a:bodyPr>
          <a:lstStyle/>
          <a:p>
            <a:r>
              <a:rPr lang="fr-BE" sz="1400" dirty="0"/>
              <a:t>Présentation Renolution  15/02/2022</a:t>
            </a:r>
          </a:p>
        </p:txBody>
      </p:sp>
      <p:sp>
        <p:nvSpPr>
          <p:cNvPr id="11" name="ZoneTexte 10">
            <a:extLst>
              <a:ext uri="{FF2B5EF4-FFF2-40B4-BE49-F238E27FC236}">
                <a16:creationId xmlns:a16="http://schemas.microsoft.com/office/drawing/2014/main" id="{EBA2B081-DFB4-4D02-8D33-0DEEFC833137}"/>
              </a:ext>
            </a:extLst>
          </p:cNvPr>
          <p:cNvSpPr txBox="1"/>
          <p:nvPr/>
        </p:nvSpPr>
        <p:spPr>
          <a:xfrm>
            <a:off x="7303911" y="1826673"/>
            <a:ext cx="4533364" cy="3416320"/>
          </a:xfrm>
          <a:prstGeom prst="rect">
            <a:avLst/>
          </a:prstGeom>
          <a:noFill/>
        </p:spPr>
        <p:txBody>
          <a:bodyPr wrap="square" rtlCol="0">
            <a:spAutoFit/>
          </a:bodyPr>
          <a:lstStyle/>
          <a:p>
            <a:r>
              <a:rPr lang="fr-BE" b="1" dirty="0">
                <a:cs typeface="Arial" panose="020B0604020202020204" pitchFamily="34" charset="0"/>
              </a:rPr>
              <a:t>Comment gérer les dégradations mettant parfois le bien en péril?</a:t>
            </a:r>
          </a:p>
          <a:p>
            <a:endParaRPr lang="fr-BE" b="1" dirty="0">
              <a:cs typeface="Arial" panose="020B0604020202020204" pitchFamily="34" charset="0"/>
            </a:endParaRPr>
          </a:p>
          <a:p>
            <a:r>
              <a:rPr lang="fr-BE" dirty="0">
                <a:cs typeface="Arial" panose="020B0604020202020204" pitchFamily="34" charset="0"/>
              </a:rPr>
              <a:t>Corniches</a:t>
            </a:r>
          </a:p>
          <a:p>
            <a:r>
              <a:rPr lang="fr-BE" dirty="0">
                <a:cs typeface="Arial" panose="020B0604020202020204" pitchFamily="34" charset="0"/>
              </a:rPr>
              <a:t>Oriels</a:t>
            </a:r>
          </a:p>
          <a:p>
            <a:r>
              <a:rPr lang="fr-BE" dirty="0">
                <a:cs typeface="Arial" panose="020B0604020202020204" pitchFamily="34" charset="0"/>
              </a:rPr>
              <a:t>Ferronneries</a:t>
            </a:r>
          </a:p>
          <a:p>
            <a:r>
              <a:rPr lang="fr-BE" dirty="0">
                <a:cs typeface="Arial" panose="020B0604020202020204" pitchFamily="34" charset="0"/>
              </a:rPr>
              <a:t>Ouvrages en menuiserie</a:t>
            </a:r>
          </a:p>
          <a:p>
            <a:endParaRPr lang="fr-BE" dirty="0">
              <a:cs typeface="Arial" panose="020B0604020202020204" pitchFamily="34" charset="0"/>
            </a:endParaRPr>
          </a:p>
          <a:p>
            <a:r>
              <a:rPr lang="fr-BE" dirty="0">
                <a:cs typeface="Arial" panose="020B0604020202020204" pitchFamily="34" charset="0"/>
              </a:rPr>
              <a:t>Détails difficilement compatibles avec les normes actuelles</a:t>
            </a:r>
          </a:p>
          <a:p>
            <a:endParaRPr lang="fr-BE" b="1" dirty="0">
              <a:latin typeface="Arial" panose="020B0604020202020204" pitchFamily="34" charset="0"/>
              <a:cs typeface="Arial" panose="020B0604020202020204" pitchFamily="34" charset="0"/>
            </a:endParaRPr>
          </a:p>
          <a:p>
            <a:endParaRPr lang="fr-BE" b="1" dirty="0">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649ECFB9-24D7-4211-92AE-8940C2D621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4665" y="1534010"/>
            <a:ext cx="1539104" cy="4391116"/>
          </a:xfrm>
          <a:prstGeom prst="rect">
            <a:avLst/>
          </a:prstGeom>
        </p:spPr>
      </p:pic>
      <p:pic>
        <p:nvPicPr>
          <p:cNvPr id="13" name="Image 12">
            <a:extLst>
              <a:ext uri="{FF2B5EF4-FFF2-40B4-BE49-F238E27FC236}">
                <a16:creationId xmlns:a16="http://schemas.microsoft.com/office/drawing/2014/main" id="{A0C716FE-F12E-430D-93E0-8C5FCCBA228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19349" y="1534010"/>
            <a:ext cx="2095500" cy="4400065"/>
          </a:xfrm>
          <a:prstGeom prst="rect">
            <a:avLst/>
          </a:prstGeom>
        </p:spPr>
      </p:pic>
      <p:pic>
        <p:nvPicPr>
          <p:cNvPr id="15" name="Image 14">
            <a:extLst>
              <a:ext uri="{FF2B5EF4-FFF2-40B4-BE49-F238E27FC236}">
                <a16:creationId xmlns:a16="http://schemas.microsoft.com/office/drawing/2014/main" id="{5886C2CA-09C6-48C7-8297-D56DFED2973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12311" y="1492625"/>
            <a:ext cx="2180439" cy="4441450"/>
          </a:xfrm>
          <a:prstGeom prst="rect">
            <a:avLst/>
          </a:prstGeom>
        </p:spPr>
      </p:pic>
    </p:spTree>
    <p:extLst>
      <p:ext uri="{BB962C8B-B14F-4D97-AF65-F5344CB8AC3E}">
        <p14:creationId xmlns:p14="http://schemas.microsoft.com/office/powerpoint/2010/main" val="3291864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9CCC20-63B5-4612-A0CB-3E7A09B0A55D}"/>
              </a:ext>
            </a:extLst>
          </p:cNvPr>
          <p:cNvSpPr>
            <a:spLocks noGrp="1"/>
          </p:cNvSpPr>
          <p:nvPr>
            <p:ph type="title"/>
          </p:nvPr>
        </p:nvSpPr>
        <p:spPr>
          <a:xfrm>
            <a:off x="838200" y="365126"/>
            <a:ext cx="10515600" cy="567748"/>
          </a:xfrm>
        </p:spPr>
        <p:txBody>
          <a:bodyPr>
            <a:noAutofit/>
          </a:bodyPr>
          <a:lstStyle/>
          <a:p>
            <a:r>
              <a:rPr lang="fr-BE" sz="3600" b="1" dirty="0"/>
              <a:t>Urbanisme</a:t>
            </a:r>
          </a:p>
        </p:txBody>
      </p:sp>
      <p:sp>
        <p:nvSpPr>
          <p:cNvPr id="3" name="Espace réservé du contenu 2">
            <a:extLst>
              <a:ext uri="{FF2B5EF4-FFF2-40B4-BE49-F238E27FC236}">
                <a16:creationId xmlns:a16="http://schemas.microsoft.com/office/drawing/2014/main" id="{C53F2D50-6D4A-40B4-B6F1-8F95B0C64853}"/>
              </a:ext>
            </a:extLst>
          </p:cNvPr>
          <p:cNvSpPr>
            <a:spLocks noGrp="1"/>
          </p:cNvSpPr>
          <p:nvPr>
            <p:ph idx="1"/>
          </p:nvPr>
        </p:nvSpPr>
        <p:spPr>
          <a:xfrm>
            <a:off x="816360" y="994380"/>
            <a:ext cx="9210675" cy="3962399"/>
          </a:xfrm>
        </p:spPr>
        <p:txBody>
          <a:bodyPr>
            <a:normAutofit/>
          </a:bodyPr>
          <a:lstStyle/>
          <a:p>
            <a:pPr marL="457200" indent="-457200">
              <a:buAutoNum type="arabicPeriod"/>
            </a:pPr>
            <a:r>
              <a:rPr lang="fr-FR" sz="2400" b="1" dirty="0"/>
              <a:t>Permis groupés ?</a:t>
            </a:r>
          </a:p>
          <a:p>
            <a:pPr marL="0" indent="0">
              <a:buNone/>
            </a:pPr>
            <a:endParaRPr lang="fr-BE" sz="2400" dirty="0"/>
          </a:p>
          <a:p>
            <a:pPr marL="0" indent="0">
              <a:buNone/>
            </a:pPr>
            <a:endParaRPr lang="fr-BE" sz="2400" dirty="0"/>
          </a:p>
          <a:p>
            <a:pPr marL="0" indent="0">
              <a:buNone/>
            </a:pPr>
            <a:endParaRPr lang="fr-BE" sz="2400" dirty="0"/>
          </a:p>
          <a:p>
            <a:pPr marL="514350" indent="-514350">
              <a:buAutoNum type="arabicPeriod"/>
            </a:pPr>
            <a:endParaRPr lang="fr-BE" sz="2400" dirty="0"/>
          </a:p>
          <a:p>
            <a:pPr marL="0" indent="0">
              <a:buNone/>
            </a:pPr>
            <a:endParaRPr lang="fr-BE" sz="2400" dirty="0"/>
          </a:p>
          <a:p>
            <a:pPr marL="0" indent="0">
              <a:buNone/>
            </a:pPr>
            <a:endParaRPr lang="fr-BE" sz="2400" dirty="0"/>
          </a:p>
        </p:txBody>
      </p:sp>
      <p:sp>
        <p:nvSpPr>
          <p:cNvPr id="7" name="ZoneTexte 6">
            <a:extLst>
              <a:ext uri="{FF2B5EF4-FFF2-40B4-BE49-F238E27FC236}">
                <a16:creationId xmlns:a16="http://schemas.microsoft.com/office/drawing/2014/main" id="{D0F7DD6F-779E-4CA6-A714-52B36681741F}"/>
              </a:ext>
            </a:extLst>
          </p:cNvPr>
          <p:cNvSpPr txBox="1"/>
          <p:nvPr/>
        </p:nvSpPr>
        <p:spPr>
          <a:xfrm>
            <a:off x="8722803" y="6277430"/>
            <a:ext cx="3212022" cy="307777"/>
          </a:xfrm>
          <a:prstGeom prst="rect">
            <a:avLst/>
          </a:prstGeom>
          <a:noFill/>
        </p:spPr>
        <p:txBody>
          <a:bodyPr wrap="square" rtlCol="0">
            <a:spAutoFit/>
          </a:bodyPr>
          <a:lstStyle/>
          <a:p>
            <a:r>
              <a:rPr lang="fr-BE" sz="1400" dirty="0" err="1"/>
              <a:t>Voorstelling</a:t>
            </a:r>
            <a:r>
              <a:rPr lang="fr-BE" sz="1400" dirty="0"/>
              <a:t> Renolution  15/02/2022</a:t>
            </a:r>
          </a:p>
        </p:txBody>
      </p:sp>
      <p:pic>
        <p:nvPicPr>
          <p:cNvPr id="8" name="Picture 2" descr="Accueil – AriB">
            <a:extLst>
              <a:ext uri="{FF2B5EF4-FFF2-40B4-BE49-F238E27FC236}">
                <a16:creationId xmlns:a16="http://schemas.microsoft.com/office/drawing/2014/main" id="{3891C4E5-0B63-485B-A4AF-C57B69D34E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2311" y="6102272"/>
            <a:ext cx="1030795" cy="50407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9B1DEDBD-300F-4B66-8C3B-C9D9F6B47C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851" y="6102272"/>
            <a:ext cx="1159043" cy="463688"/>
          </a:xfrm>
          <a:prstGeom prst="rect">
            <a:avLst/>
          </a:prstGeom>
        </p:spPr>
      </p:pic>
      <p:sp>
        <p:nvSpPr>
          <p:cNvPr id="10" name="ZoneTexte 9">
            <a:extLst>
              <a:ext uri="{FF2B5EF4-FFF2-40B4-BE49-F238E27FC236}">
                <a16:creationId xmlns:a16="http://schemas.microsoft.com/office/drawing/2014/main" id="{14140E68-E01C-4B9D-B01F-446F68E2B69A}"/>
              </a:ext>
            </a:extLst>
          </p:cNvPr>
          <p:cNvSpPr txBox="1"/>
          <p:nvPr/>
        </p:nvSpPr>
        <p:spPr>
          <a:xfrm>
            <a:off x="447675" y="6277429"/>
            <a:ext cx="3733800" cy="307777"/>
          </a:xfrm>
          <a:prstGeom prst="rect">
            <a:avLst/>
          </a:prstGeom>
          <a:noFill/>
        </p:spPr>
        <p:txBody>
          <a:bodyPr wrap="square" rtlCol="0">
            <a:spAutoFit/>
          </a:bodyPr>
          <a:lstStyle/>
          <a:p>
            <a:r>
              <a:rPr lang="fr-BE" sz="1400" dirty="0"/>
              <a:t>Présentation Renolution  15/02/2022</a:t>
            </a:r>
          </a:p>
        </p:txBody>
      </p:sp>
      <p:pic>
        <p:nvPicPr>
          <p:cNvPr id="13" name="Image 12">
            <a:extLst>
              <a:ext uri="{FF2B5EF4-FFF2-40B4-BE49-F238E27FC236}">
                <a16:creationId xmlns:a16="http://schemas.microsoft.com/office/drawing/2014/main" id="{0723B048-6088-48F4-9328-A985DE367F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5609" y="1657350"/>
            <a:ext cx="3856275" cy="4054152"/>
          </a:xfrm>
          <a:prstGeom prst="rect">
            <a:avLst/>
          </a:prstGeom>
        </p:spPr>
      </p:pic>
      <p:pic>
        <p:nvPicPr>
          <p:cNvPr id="14" name="Image 13">
            <a:extLst>
              <a:ext uri="{FF2B5EF4-FFF2-40B4-BE49-F238E27FC236}">
                <a16:creationId xmlns:a16="http://schemas.microsoft.com/office/drawing/2014/main" id="{4640389F-CD7C-49AF-844B-A2FD106C4A4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19448"/>
          <a:stretch/>
        </p:blipFill>
        <p:spPr>
          <a:xfrm>
            <a:off x="4623095" y="1657350"/>
            <a:ext cx="3377967" cy="4074872"/>
          </a:xfrm>
          <a:prstGeom prst="rect">
            <a:avLst/>
          </a:prstGeom>
        </p:spPr>
      </p:pic>
      <p:sp>
        <p:nvSpPr>
          <p:cNvPr id="15" name="ZoneTexte 14">
            <a:extLst>
              <a:ext uri="{FF2B5EF4-FFF2-40B4-BE49-F238E27FC236}">
                <a16:creationId xmlns:a16="http://schemas.microsoft.com/office/drawing/2014/main" id="{7D415E56-4289-4CB7-8A3F-A2D518855D84}"/>
              </a:ext>
            </a:extLst>
          </p:cNvPr>
          <p:cNvSpPr txBox="1"/>
          <p:nvPr/>
        </p:nvSpPr>
        <p:spPr>
          <a:xfrm>
            <a:off x="8416154" y="2391764"/>
            <a:ext cx="3518671" cy="2585323"/>
          </a:xfrm>
          <a:prstGeom prst="rect">
            <a:avLst/>
          </a:prstGeom>
          <a:noFill/>
        </p:spPr>
        <p:txBody>
          <a:bodyPr wrap="square" rtlCol="0">
            <a:spAutoFit/>
          </a:bodyPr>
          <a:lstStyle/>
          <a:p>
            <a:r>
              <a:rPr lang="fr-BE" b="1" dirty="0">
                <a:cs typeface="Arial" panose="020B0604020202020204" pitchFamily="34" charset="0"/>
              </a:rPr>
              <a:t>Comment fixer les limites?</a:t>
            </a:r>
          </a:p>
          <a:p>
            <a:endParaRPr lang="fr-BE" b="1" dirty="0">
              <a:cs typeface="Arial" panose="020B0604020202020204" pitchFamily="34" charset="0"/>
            </a:endParaRPr>
          </a:p>
          <a:p>
            <a:r>
              <a:rPr lang="fr-BE" dirty="0">
                <a:cs typeface="Arial" panose="020B0604020202020204" pitchFamily="34" charset="0"/>
              </a:rPr>
              <a:t>Dans quel cas, peut-on sortir de l’alignement?</a:t>
            </a:r>
          </a:p>
          <a:p>
            <a:endParaRPr lang="fr-BE" dirty="0">
              <a:cs typeface="Arial" panose="020B0604020202020204" pitchFamily="34" charset="0"/>
            </a:endParaRPr>
          </a:p>
          <a:p>
            <a:r>
              <a:rPr lang="fr-BE" dirty="0">
                <a:cs typeface="Arial" panose="020B0604020202020204" pitchFamily="34" charset="0"/>
              </a:rPr>
              <a:t>Détails architecturaux</a:t>
            </a:r>
          </a:p>
          <a:p>
            <a:endParaRPr lang="fr-BE" dirty="0">
              <a:cs typeface="Arial" panose="020B0604020202020204" pitchFamily="34" charset="0"/>
            </a:endParaRPr>
          </a:p>
          <a:p>
            <a:r>
              <a:rPr lang="fr-BE" dirty="0">
                <a:cs typeface="Arial" panose="020B0604020202020204" pitchFamily="34" charset="0"/>
              </a:rPr>
              <a:t>Mettre tout le mode d’accord?</a:t>
            </a:r>
          </a:p>
          <a:p>
            <a:r>
              <a:rPr lang="fr-BE"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09127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9CCC20-63B5-4612-A0CB-3E7A09B0A55D}"/>
              </a:ext>
            </a:extLst>
          </p:cNvPr>
          <p:cNvSpPr>
            <a:spLocks noGrp="1"/>
          </p:cNvSpPr>
          <p:nvPr>
            <p:ph type="title"/>
          </p:nvPr>
        </p:nvSpPr>
        <p:spPr>
          <a:xfrm>
            <a:off x="838200" y="365126"/>
            <a:ext cx="10515600" cy="567748"/>
          </a:xfrm>
        </p:spPr>
        <p:txBody>
          <a:bodyPr>
            <a:noAutofit/>
          </a:bodyPr>
          <a:lstStyle/>
          <a:p>
            <a:r>
              <a:rPr lang="fr-BE" sz="3600" b="1" dirty="0"/>
              <a:t>Urbanisme</a:t>
            </a:r>
          </a:p>
        </p:txBody>
      </p:sp>
      <p:sp>
        <p:nvSpPr>
          <p:cNvPr id="3" name="Espace réservé du contenu 2">
            <a:extLst>
              <a:ext uri="{FF2B5EF4-FFF2-40B4-BE49-F238E27FC236}">
                <a16:creationId xmlns:a16="http://schemas.microsoft.com/office/drawing/2014/main" id="{C53F2D50-6D4A-40B4-B6F1-8F95B0C64853}"/>
              </a:ext>
            </a:extLst>
          </p:cNvPr>
          <p:cNvSpPr>
            <a:spLocks noGrp="1"/>
          </p:cNvSpPr>
          <p:nvPr>
            <p:ph idx="1"/>
          </p:nvPr>
        </p:nvSpPr>
        <p:spPr>
          <a:xfrm>
            <a:off x="838199" y="919129"/>
            <a:ext cx="9210675" cy="3962399"/>
          </a:xfrm>
        </p:spPr>
        <p:txBody>
          <a:bodyPr>
            <a:normAutofit/>
          </a:bodyPr>
          <a:lstStyle/>
          <a:p>
            <a:pPr marL="457200" indent="-457200">
              <a:buAutoNum type="arabicPeriod"/>
            </a:pPr>
            <a:r>
              <a:rPr lang="fr-FR" sz="2400" b="1" dirty="0"/>
              <a:t>Permis groupés ?</a:t>
            </a:r>
          </a:p>
          <a:p>
            <a:pPr marL="0" indent="0">
              <a:buNone/>
            </a:pPr>
            <a:endParaRPr lang="fr-BE" sz="2400" dirty="0"/>
          </a:p>
          <a:p>
            <a:pPr marL="0" indent="0">
              <a:buNone/>
            </a:pPr>
            <a:endParaRPr lang="fr-BE" sz="2400" dirty="0"/>
          </a:p>
          <a:p>
            <a:pPr marL="0" indent="0">
              <a:buNone/>
            </a:pPr>
            <a:endParaRPr lang="fr-BE" sz="2400" dirty="0"/>
          </a:p>
          <a:p>
            <a:pPr marL="514350" indent="-514350">
              <a:buAutoNum type="arabicPeriod"/>
            </a:pPr>
            <a:endParaRPr lang="fr-BE" sz="2400" dirty="0"/>
          </a:p>
          <a:p>
            <a:pPr marL="0" indent="0">
              <a:buNone/>
            </a:pPr>
            <a:endParaRPr lang="fr-BE" sz="2400" dirty="0"/>
          </a:p>
          <a:p>
            <a:pPr marL="0" indent="0">
              <a:buNone/>
            </a:pPr>
            <a:endParaRPr lang="fr-BE" sz="2400" dirty="0"/>
          </a:p>
        </p:txBody>
      </p:sp>
      <p:sp>
        <p:nvSpPr>
          <p:cNvPr id="7" name="ZoneTexte 6">
            <a:extLst>
              <a:ext uri="{FF2B5EF4-FFF2-40B4-BE49-F238E27FC236}">
                <a16:creationId xmlns:a16="http://schemas.microsoft.com/office/drawing/2014/main" id="{D0F7DD6F-779E-4CA6-A714-52B36681741F}"/>
              </a:ext>
            </a:extLst>
          </p:cNvPr>
          <p:cNvSpPr txBox="1"/>
          <p:nvPr/>
        </p:nvSpPr>
        <p:spPr>
          <a:xfrm>
            <a:off x="8722803" y="6277430"/>
            <a:ext cx="3212022" cy="307777"/>
          </a:xfrm>
          <a:prstGeom prst="rect">
            <a:avLst/>
          </a:prstGeom>
          <a:noFill/>
        </p:spPr>
        <p:txBody>
          <a:bodyPr wrap="square" rtlCol="0">
            <a:spAutoFit/>
          </a:bodyPr>
          <a:lstStyle/>
          <a:p>
            <a:r>
              <a:rPr lang="fr-BE" sz="1400" dirty="0" err="1"/>
              <a:t>Voorstelling</a:t>
            </a:r>
            <a:r>
              <a:rPr lang="fr-BE" sz="1400" dirty="0"/>
              <a:t> Renolution  15/02/2022</a:t>
            </a:r>
          </a:p>
        </p:txBody>
      </p:sp>
      <p:pic>
        <p:nvPicPr>
          <p:cNvPr id="8" name="Picture 2" descr="Accueil – AriB">
            <a:extLst>
              <a:ext uri="{FF2B5EF4-FFF2-40B4-BE49-F238E27FC236}">
                <a16:creationId xmlns:a16="http://schemas.microsoft.com/office/drawing/2014/main" id="{3891C4E5-0B63-485B-A4AF-C57B69D34E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2311" y="6102272"/>
            <a:ext cx="1030795" cy="50407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9B1DEDBD-300F-4B66-8C3B-C9D9F6B47C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851" y="6102272"/>
            <a:ext cx="1159043" cy="463688"/>
          </a:xfrm>
          <a:prstGeom prst="rect">
            <a:avLst/>
          </a:prstGeom>
        </p:spPr>
      </p:pic>
      <p:sp>
        <p:nvSpPr>
          <p:cNvPr id="10" name="ZoneTexte 9">
            <a:extLst>
              <a:ext uri="{FF2B5EF4-FFF2-40B4-BE49-F238E27FC236}">
                <a16:creationId xmlns:a16="http://schemas.microsoft.com/office/drawing/2014/main" id="{14140E68-E01C-4B9D-B01F-446F68E2B69A}"/>
              </a:ext>
            </a:extLst>
          </p:cNvPr>
          <p:cNvSpPr txBox="1"/>
          <p:nvPr/>
        </p:nvSpPr>
        <p:spPr>
          <a:xfrm>
            <a:off x="447675" y="6277429"/>
            <a:ext cx="3733800" cy="307777"/>
          </a:xfrm>
          <a:prstGeom prst="rect">
            <a:avLst/>
          </a:prstGeom>
          <a:noFill/>
        </p:spPr>
        <p:txBody>
          <a:bodyPr wrap="square" rtlCol="0">
            <a:spAutoFit/>
          </a:bodyPr>
          <a:lstStyle/>
          <a:p>
            <a:r>
              <a:rPr lang="fr-BE" sz="1400" dirty="0"/>
              <a:t>Présentation Renolution  15/02/2022</a:t>
            </a:r>
          </a:p>
        </p:txBody>
      </p:sp>
      <p:pic>
        <p:nvPicPr>
          <p:cNvPr id="5" name="Image 4" descr="Une image contenant ciel, extérieur, rue, cité&#10;&#10;Description générée automatiquement">
            <a:extLst>
              <a:ext uri="{FF2B5EF4-FFF2-40B4-BE49-F238E27FC236}">
                <a16:creationId xmlns:a16="http://schemas.microsoft.com/office/drawing/2014/main" id="{81BB56AC-2DF7-4642-8813-AEFE96F09FA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9080" r="7523" b="18058"/>
          <a:stretch/>
        </p:blipFill>
        <p:spPr>
          <a:xfrm>
            <a:off x="942974" y="1486877"/>
            <a:ext cx="6848476" cy="4300682"/>
          </a:xfrm>
          <a:prstGeom prst="rect">
            <a:avLst/>
          </a:prstGeom>
        </p:spPr>
      </p:pic>
      <p:sp>
        <p:nvSpPr>
          <p:cNvPr id="11" name="ZoneTexte 10">
            <a:extLst>
              <a:ext uri="{FF2B5EF4-FFF2-40B4-BE49-F238E27FC236}">
                <a16:creationId xmlns:a16="http://schemas.microsoft.com/office/drawing/2014/main" id="{EA76C586-A9BB-422E-A915-78E4E204BE9B}"/>
              </a:ext>
            </a:extLst>
          </p:cNvPr>
          <p:cNvSpPr txBox="1"/>
          <p:nvPr/>
        </p:nvSpPr>
        <p:spPr>
          <a:xfrm>
            <a:off x="8376796" y="2173991"/>
            <a:ext cx="3344156" cy="2862322"/>
          </a:xfrm>
          <a:prstGeom prst="rect">
            <a:avLst/>
          </a:prstGeom>
          <a:noFill/>
        </p:spPr>
        <p:txBody>
          <a:bodyPr wrap="square" rtlCol="0">
            <a:spAutoFit/>
          </a:bodyPr>
          <a:lstStyle/>
          <a:p>
            <a:r>
              <a:rPr lang="fr-BE" b="1" dirty="0">
                <a:cs typeface="Arial" panose="020B0604020202020204" pitchFamily="34" charset="0"/>
              </a:rPr>
              <a:t>Comment regrouper les immeubles?</a:t>
            </a:r>
          </a:p>
          <a:p>
            <a:endParaRPr lang="fr-BE" dirty="0">
              <a:cs typeface="Arial" panose="020B0604020202020204" pitchFamily="34" charset="0"/>
            </a:endParaRPr>
          </a:p>
          <a:p>
            <a:r>
              <a:rPr lang="fr-BE" dirty="0">
                <a:cs typeface="Arial" panose="020B0604020202020204" pitchFamily="34" charset="0"/>
              </a:rPr>
              <a:t>Volonté des propriétaires</a:t>
            </a:r>
          </a:p>
          <a:p>
            <a:endParaRPr lang="fr-BE" dirty="0">
              <a:cs typeface="Arial" panose="020B0604020202020204" pitchFamily="34" charset="0"/>
            </a:endParaRPr>
          </a:p>
          <a:p>
            <a:r>
              <a:rPr lang="fr-BE" dirty="0">
                <a:cs typeface="Arial" panose="020B0604020202020204" pitchFamily="34" charset="0"/>
              </a:rPr>
              <a:t>Similitudes de matériaux?</a:t>
            </a:r>
          </a:p>
          <a:p>
            <a:r>
              <a:rPr lang="fr-BE" dirty="0">
                <a:cs typeface="Arial" panose="020B0604020202020204" pitchFamily="34" charset="0"/>
              </a:rPr>
              <a:t>Style de façades?</a:t>
            </a:r>
          </a:p>
          <a:p>
            <a:r>
              <a:rPr lang="fr-BE" dirty="0">
                <a:cs typeface="Arial" panose="020B0604020202020204" pitchFamily="34" charset="0"/>
              </a:rPr>
              <a:t>Gabarits?</a:t>
            </a:r>
          </a:p>
          <a:p>
            <a:r>
              <a:rPr lang="fr-BE" dirty="0">
                <a:cs typeface="Arial" panose="020B0604020202020204" pitchFamily="34" charset="0"/>
              </a:rPr>
              <a:t>Affectations?</a:t>
            </a:r>
          </a:p>
          <a:p>
            <a:endParaRPr lang="fr-B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6306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9CCC20-63B5-4612-A0CB-3E7A09B0A55D}"/>
              </a:ext>
            </a:extLst>
          </p:cNvPr>
          <p:cNvSpPr>
            <a:spLocks noGrp="1"/>
          </p:cNvSpPr>
          <p:nvPr>
            <p:ph type="title"/>
          </p:nvPr>
        </p:nvSpPr>
        <p:spPr>
          <a:xfrm>
            <a:off x="838200" y="365126"/>
            <a:ext cx="10515600" cy="567748"/>
          </a:xfrm>
        </p:spPr>
        <p:txBody>
          <a:bodyPr>
            <a:noAutofit/>
          </a:bodyPr>
          <a:lstStyle/>
          <a:p>
            <a:r>
              <a:rPr lang="fr-BE" sz="3600" b="1" dirty="0"/>
              <a:t>Préalables</a:t>
            </a:r>
          </a:p>
        </p:txBody>
      </p:sp>
      <p:sp>
        <p:nvSpPr>
          <p:cNvPr id="3" name="Espace réservé du contenu 2">
            <a:extLst>
              <a:ext uri="{FF2B5EF4-FFF2-40B4-BE49-F238E27FC236}">
                <a16:creationId xmlns:a16="http://schemas.microsoft.com/office/drawing/2014/main" id="{C53F2D50-6D4A-40B4-B6F1-8F95B0C64853}"/>
              </a:ext>
            </a:extLst>
          </p:cNvPr>
          <p:cNvSpPr>
            <a:spLocks noGrp="1"/>
          </p:cNvSpPr>
          <p:nvPr>
            <p:ph idx="1"/>
          </p:nvPr>
        </p:nvSpPr>
        <p:spPr>
          <a:xfrm>
            <a:off x="838200" y="1086716"/>
            <a:ext cx="10515600" cy="4809674"/>
          </a:xfrm>
        </p:spPr>
        <p:txBody>
          <a:bodyPr>
            <a:normAutofit/>
          </a:bodyPr>
          <a:lstStyle/>
          <a:p>
            <a:pPr marL="457200" indent="-457200">
              <a:buAutoNum type="arabicPeriod"/>
            </a:pPr>
            <a:r>
              <a:rPr lang="fr-BE" sz="2400" b="1" dirty="0">
                <a:cs typeface="Arial" panose="020B0604020202020204" pitchFamily="34" charset="0"/>
              </a:rPr>
              <a:t>Première  d’une série de 4 soirées thématiques</a:t>
            </a:r>
          </a:p>
          <a:p>
            <a:pPr marL="457200" indent="-457200">
              <a:buAutoNum type="arabicPeriod"/>
            </a:pPr>
            <a:endParaRPr lang="fr-BE" sz="2400" dirty="0">
              <a:latin typeface="Arial" panose="020B0604020202020204" pitchFamily="34" charset="0"/>
              <a:cs typeface="Arial" panose="020B0604020202020204" pitchFamily="34" charset="0"/>
            </a:endParaRPr>
          </a:p>
          <a:p>
            <a:pPr>
              <a:lnSpc>
                <a:spcPct val="100000"/>
              </a:lnSpc>
            </a:pPr>
            <a:r>
              <a:rPr lang="fr-BE" sz="1800" b="1" dirty="0">
                <a:cs typeface="Arial" panose="020B0604020202020204" pitchFamily="34" charset="0"/>
              </a:rPr>
              <a:t>N’oubliez pas de voir la visioconférence du 7/12/2021</a:t>
            </a:r>
          </a:p>
          <a:p>
            <a:pPr lvl="0">
              <a:lnSpc>
                <a:spcPct val="100000"/>
              </a:lnSpc>
            </a:pPr>
            <a:endParaRPr lang="fr-BE" sz="1800" b="1" dirty="0">
              <a:effectLst/>
              <a:ea typeface="Calibri" panose="020F0502020204030204" pitchFamily="34" charset="0"/>
              <a:cs typeface="Arial" panose="020B0604020202020204" pitchFamily="34" charset="0"/>
            </a:endParaRPr>
          </a:p>
          <a:p>
            <a:pPr lvl="0">
              <a:lnSpc>
                <a:spcPct val="100000"/>
              </a:lnSpc>
            </a:pPr>
            <a:r>
              <a:rPr lang="fr-BE" sz="1800" b="1" dirty="0">
                <a:effectLst/>
                <a:ea typeface="Calibri" panose="020F0502020204030204" pitchFamily="34" charset="0"/>
                <a:cs typeface="Arial" panose="020B0604020202020204" pitchFamily="34" charset="0"/>
              </a:rPr>
              <a:t>En mars :   Rénovation urbaine  -  Accompagnement de l’offre et de la 		          	          demande</a:t>
            </a:r>
          </a:p>
          <a:p>
            <a:pPr lvl="0">
              <a:lnSpc>
                <a:spcPct val="100000"/>
              </a:lnSpc>
            </a:pPr>
            <a:endParaRPr lang="fr-BE" sz="1800" dirty="0">
              <a:effectLst/>
              <a:ea typeface="Calibri" panose="020F0502020204030204" pitchFamily="34" charset="0"/>
              <a:cs typeface="Arial" panose="020B0604020202020204" pitchFamily="34" charset="0"/>
            </a:endParaRPr>
          </a:p>
          <a:p>
            <a:pPr lvl="0">
              <a:lnSpc>
                <a:spcPct val="100000"/>
              </a:lnSpc>
            </a:pPr>
            <a:r>
              <a:rPr lang="fr-BE" sz="1800" b="1" dirty="0">
                <a:effectLst/>
                <a:ea typeface="Calibri" panose="020F0502020204030204" pitchFamily="34" charset="0"/>
                <a:cs typeface="Arial" panose="020B0604020202020204" pitchFamily="34" charset="0"/>
              </a:rPr>
              <a:t>En avril :    Financement – Règlementation      </a:t>
            </a:r>
          </a:p>
          <a:p>
            <a:pPr marL="0" lvl="0" indent="0">
              <a:lnSpc>
                <a:spcPct val="100000"/>
              </a:lnSpc>
              <a:buNone/>
            </a:pPr>
            <a:endParaRPr lang="fr-BE" sz="1800" dirty="0">
              <a:effectLst/>
              <a:ea typeface="Calibri" panose="020F0502020204030204" pitchFamily="34" charset="0"/>
              <a:cs typeface="Arial" panose="020B0604020202020204" pitchFamily="34" charset="0"/>
            </a:endParaRPr>
          </a:p>
          <a:p>
            <a:pPr lvl="0">
              <a:lnSpc>
                <a:spcPct val="100000"/>
              </a:lnSpc>
            </a:pPr>
            <a:r>
              <a:rPr lang="fr-BE" sz="1800" b="1" dirty="0">
                <a:effectLst/>
                <a:ea typeface="Calibri" panose="020F0502020204030204" pitchFamily="34" charset="0"/>
                <a:cs typeface="Arial" panose="020B0604020202020204" pitchFamily="34" charset="0"/>
              </a:rPr>
              <a:t>En mai :     Emploi formation – Logistique économie Circulaire</a:t>
            </a:r>
          </a:p>
          <a:p>
            <a:pPr lvl="0">
              <a:lnSpc>
                <a:spcPct val="107000"/>
              </a:lnSpc>
            </a:pPr>
            <a:endParaRPr lang="fr-BE" sz="3200" dirty="0">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rabicPeriod"/>
            </a:pPr>
            <a:endParaRPr lang="fr-BE" sz="2400" dirty="0"/>
          </a:p>
          <a:p>
            <a:pPr marL="0" indent="0">
              <a:buNone/>
            </a:pPr>
            <a:endParaRPr lang="fr-BE" sz="2400" dirty="0"/>
          </a:p>
          <a:p>
            <a:pPr marL="0" indent="0">
              <a:buNone/>
            </a:pPr>
            <a:endParaRPr lang="fr-BE" sz="2400" dirty="0"/>
          </a:p>
        </p:txBody>
      </p:sp>
      <p:sp>
        <p:nvSpPr>
          <p:cNvPr id="11" name="ZoneTexte 10">
            <a:extLst>
              <a:ext uri="{FF2B5EF4-FFF2-40B4-BE49-F238E27FC236}">
                <a16:creationId xmlns:a16="http://schemas.microsoft.com/office/drawing/2014/main" id="{78ABF041-513C-496C-87DA-14AF51E5C48D}"/>
              </a:ext>
            </a:extLst>
          </p:cNvPr>
          <p:cNvSpPr txBox="1"/>
          <p:nvPr/>
        </p:nvSpPr>
        <p:spPr>
          <a:xfrm>
            <a:off x="447675" y="6277429"/>
            <a:ext cx="3733800" cy="307777"/>
          </a:xfrm>
          <a:prstGeom prst="rect">
            <a:avLst/>
          </a:prstGeom>
          <a:noFill/>
        </p:spPr>
        <p:txBody>
          <a:bodyPr wrap="square" rtlCol="0">
            <a:spAutoFit/>
          </a:bodyPr>
          <a:lstStyle/>
          <a:p>
            <a:r>
              <a:rPr lang="fr-BE" sz="1400" dirty="0"/>
              <a:t>Présentation Renolution  15/02/2022</a:t>
            </a:r>
          </a:p>
        </p:txBody>
      </p:sp>
      <p:sp>
        <p:nvSpPr>
          <p:cNvPr id="12" name="ZoneTexte 11">
            <a:extLst>
              <a:ext uri="{FF2B5EF4-FFF2-40B4-BE49-F238E27FC236}">
                <a16:creationId xmlns:a16="http://schemas.microsoft.com/office/drawing/2014/main" id="{4E64C40C-A4F2-4B4D-BE4F-232F527A09A2}"/>
              </a:ext>
            </a:extLst>
          </p:cNvPr>
          <p:cNvSpPr txBox="1"/>
          <p:nvPr/>
        </p:nvSpPr>
        <p:spPr>
          <a:xfrm>
            <a:off x="8722803" y="6277430"/>
            <a:ext cx="3212022" cy="307777"/>
          </a:xfrm>
          <a:prstGeom prst="rect">
            <a:avLst/>
          </a:prstGeom>
          <a:noFill/>
        </p:spPr>
        <p:txBody>
          <a:bodyPr wrap="square" rtlCol="0">
            <a:spAutoFit/>
          </a:bodyPr>
          <a:lstStyle/>
          <a:p>
            <a:r>
              <a:rPr lang="fr-BE" sz="1400" dirty="0" err="1"/>
              <a:t>Voorstelling</a:t>
            </a:r>
            <a:r>
              <a:rPr lang="fr-BE" sz="1400" dirty="0"/>
              <a:t> Renolution  15/02/2022</a:t>
            </a:r>
          </a:p>
        </p:txBody>
      </p:sp>
      <p:pic>
        <p:nvPicPr>
          <p:cNvPr id="7" name="Picture 2" descr="Accueil – AriB">
            <a:extLst>
              <a:ext uri="{FF2B5EF4-FFF2-40B4-BE49-F238E27FC236}">
                <a16:creationId xmlns:a16="http://schemas.microsoft.com/office/drawing/2014/main" id="{FA22EE78-EFF4-4F1F-B9BA-3EFC80A5135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2311" y="6102272"/>
            <a:ext cx="1030795" cy="52500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E71F75BE-3942-4F14-B9C1-DA2BF4EE3F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851" y="6102272"/>
            <a:ext cx="1159043" cy="482934"/>
          </a:xfrm>
          <a:prstGeom prst="rect">
            <a:avLst/>
          </a:prstGeom>
        </p:spPr>
      </p:pic>
    </p:spTree>
    <p:extLst>
      <p:ext uri="{BB962C8B-B14F-4D97-AF65-F5344CB8AC3E}">
        <p14:creationId xmlns:p14="http://schemas.microsoft.com/office/powerpoint/2010/main" val="3005440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9CCC20-63B5-4612-A0CB-3E7A09B0A55D}"/>
              </a:ext>
            </a:extLst>
          </p:cNvPr>
          <p:cNvSpPr>
            <a:spLocks noGrp="1"/>
          </p:cNvSpPr>
          <p:nvPr>
            <p:ph type="title"/>
          </p:nvPr>
        </p:nvSpPr>
        <p:spPr>
          <a:xfrm>
            <a:off x="838200" y="365126"/>
            <a:ext cx="10515600" cy="567748"/>
          </a:xfrm>
        </p:spPr>
        <p:txBody>
          <a:bodyPr>
            <a:noAutofit/>
          </a:bodyPr>
          <a:lstStyle/>
          <a:p>
            <a:r>
              <a:rPr lang="fr-BE" sz="3600" b="1" dirty="0"/>
              <a:t>Urbanisme</a:t>
            </a:r>
          </a:p>
        </p:txBody>
      </p:sp>
      <p:sp>
        <p:nvSpPr>
          <p:cNvPr id="3" name="Espace réservé du contenu 2">
            <a:extLst>
              <a:ext uri="{FF2B5EF4-FFF2-40B4-BE49-F238E27FC236}">
                <a16:creationId xmlns:a16="http://schemas.microsoft.com/office/drawing/2014/main" id="{C53F2D50-6D4A-40B4-B6F1-8F95B0C64853}"/>
              </a:ext>
            </a:extLst>
          </p:cNvPr>
          <p:cNvSpPr>
            <a:spLocks noGrp="1"/>
          </p:cNvSpPr>
          <p:nvPr>
            <p:ph idx="1"/>
          </p:nvPr>
        </p:nvSpPr>
        <p:spPr>
          <a:xfrm>
            <a:off x="838200" y="932874"/>
            <a:ext cx="9210675" cy="3962399"/>
          </a:xfrm>
        </p:spPr>
        <p:txBody>
          <a:bodyPr>
            <a:normAutofit/>
          </a:bodyPr>
          <a:lstStyle/>
          <a:p>
            <a:pPr marL="457200" indent="-457200">
              <a:buAutoNum type="arabicPeriod"/>
            </a:pPr>
            <a:r>
              <a:rPr lang="fr-FR" sz="2400" b="1" dirty="0"/>
              <a:t>Permis groupés ?</a:t>
            </a:r>
          </a:p>
          <a:p>
            <a:pPr marL="0" indent="0">
              <a:buNone/>
            </a:pPr>
            <a:endParaRPr lang="fr-BE" sz="2400" dirty="0"/>
          </a:p>
          <a:p>
            <a:pPr marL="0" indent="0">
              <a:buNone/>
            </a:pPr>
            <a:endParaRPr lang="fr-BE" sz="2400" dirty="0"/>
          </a:p>
          <a:p>
            <a:pPr marL="0" indent="0">
              <a:buNone/>
            </a:pPr>
            <a:endParaRPr lang="fr-BE" sz="2400" dirty="0"/>
          </a:p>
          <a:p>
            <a:pPr marL="514350" indent="-514350">
              <a:buAutoNum type="arabicPeriod"/>
            </a:pPr>
            <a:endParaRPr lang="fr-BE" sz="2400" dirty="0"/>
          </a:p>
          <a:p>
            <a:pPr marL="0" indent="0">
              <a:buNone/>
            </a:pPr>
            <a:endParaRPr lang="fr-BE" sz="2400" dirty="0"/>
          </a:p>
          <a:p>
            <a:pPr marL="0" indent="0">
              <a:buNone/>
            </a:pPr>
            <a:endParaRPr lang="fr-BE" sz="2400" dirty="0"/>
          </a:p>
        </p:txBody>
      </p:sp>
      <p:sp>
        <p:nvSpPr>
          <p:cNvPr id="7" name="ZoneTexte 6">
            <a:extLst>
              <a:ext uri="{FF2B5EF4-FFF2-40B4-BE49-F238E27FC236}">
                <a16:creationId xmlns:a16="http://schemas.microsoft.com/office/drawing/2014/main" id="{D0F7DD6F-779E-4CA6-A714-52B36681741F}"/>
              </a:ext>
            </a:extLst>
          </p:cNvPr>
          <p:cNvSpPr txBox="1"/>
          <p:nvPr/>
        </p:nvSpPr>
        <p:spPr>
          <a:xfrm>
            <a:off x="8722803" y="6277430"/>
            <a:ext cx="3212022" cy="307777"/>
          </a:xfrm>
          <a:prstGeom prst="rect">
            <a:avLst/>
          </a:prstGeom>
          <a:noFill/>
        </p:spPr>
        <p:txBody>
          <a:bodyPr wrap="square" rtlCol="0">
            <a:spAutoFit/>
          </a:bodyPr>
          <a:lstStyle/>
          <a:p>
            <a:r>
              <a:rPr lang="fr-BE" sz="1400" dirty="0" err="1"/>
              <a:t>Voorstelling</a:t>
            </a:r>
            <a:r>
              <a:rPr lang="fr-BE" sz="1400" dirty="0"/>
              <a:t> Renolution  15/02/2022</a:t>
            </a:r>
          </a:p>
        </p:txBody>
      </p:sp>
      <p:pic>
        <p:nvPicPr>
          <p:cNvPr id="8" name="Picture 2" descr="Accueil – AriB">
            <a:extLst>
              <a:ext uri="{FF2B5EF4-FFF2-40B4-BE49-F238E27FC236}">
                <a16:creationId xmlns:a16="http://schemas.microsoft.com/office/drawing/2014/main" id="{3891C4E5-0B63-485B-A4AF-C57B69D34E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2311" y="6102272"/>
            <a:ext cx="1030795" cy="50407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9B1DEDBD-300F-4B66-8C3B-C9D9F6B47C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851" y="6102272"/>
            <a:ext cx="1159043" cy="463688"/>
          </a:xfrm>
          <a:prstGeom prst="rect">
            <a:avLst/>
          </a:prstGeom>
        </p:spPr>
      </p:pic>
      <p:sp>
        <p:nvSpPr>
          <p:cNvPr id="10" name="ZoneTexte 9">
            <a:extLst>
              <a:ext uri="{FF2B5EF4-FFF2-40B4-BE49-F238E27FC236}">
                <a16:creationId xmlns:a16="http://schemas.microsoft.com/office/drawing/2014/main" id="{14140E68-E01C-4B9D-B01F-446F68E2B69A}"/>
              </a:ext>
            </a:extLst>
          </p:cNvPr>
          <p:cNvSpPr txBox="1"/>
          <p:nvPr/>
        </p:nvSpPr>
        <p:spPr>
          <a:xfrm>
            <a:off x="447675" y="6277429"/>
            <a:ext cx="3733800" cy="307777"/>
          </a:xfrm>
          <a:prstGeom prst="rect">
            <a:avLst/>
          </a:prstGeom>
          <a:noFill/>
        </p:spPr>
        <p:txBody>
          <a:bodyPr wrap="square" rtlCol="0">
            <a:spAutoFit/>
          </a:bodyPr>
          <a:lstStyle/>
          <a:p>
            <a:r>
              <a:rPr lang="fr-BE" sz="1400" dirty="0"/>
              <a:t>Présentation Renolution  15/02/2022</a:t>
            </a:r>
          </a:p>
        </p:txBody>
      </p:sp>
      <p:sp>
        <p:nvSpPr>
          <p:cNvPr id="11" name="ZoneTexte 10">
            <a:extLst>
              <a:ext uri="{FF2B5EF4-FFF2-40B4-BE49-F238E27FC236}">
                <a16:creationId xmlns:a16="http://schemas.microsoft.com/office/drawing/2014/main" id="{EA76C586-A9BB-422E-A915-78E4E204BE9B}"/>
              </a:ext>
            </a:extLst>
          </p:cNvPr>
          <p:cNvSpPr txBox="1"/>
          <p:nvPr/>
        </p:nvSpPr>
        <p:spPr>
          <a:xfrm>
            <a:off x="8471594" y="2315031"/>
            <a:ext cx="3344156" cy="2308324"/>
          </a:xfrm>
          <a:prstGeom prst="rect">
            <a:avLst/>
          </a:prstGeom>
          <a:noFill/>
        </p:spPr>
        <p:txBody>
          <a:bodyPr wrap="square" rtlCol="0">
            <a:spAutoFit/>
          </a:bodyPr>
          <a:lstStyle/>
          <a:p>
            <a:r>
              <a:rPr lang="fr-BE" b="1" dirty="0">
                <a:cs typeface="Arial" panose="020B0604020202020204" pitchFamily="34" charset="0"/>
              </a:rPr>
              <a:t>Comment regrouper les immeubles?</a:t>
            </a:r>
          </a:p>
          <a:p>
            <a:endParaRPr lang="fr-BE" b="1" dirty="0">
              <a:cs typeface="Arial" panose="020B0604020202020204" pitchFamily="34" charset="0"/>
            </a:endParaRPr>
          </a:p>
          <a:p>
            <a:endParaRPr lang="fr-BE" b="1" dirty="0">
              <a:cs typeface="Arial" panose="020B0604020202020204" pitchFamily="34" charset="0"/>
            </a:endParaRPr>
          </a:p>
          <a:p>
            <a:r>
              <a:rPr lang="fr-BE" b="1" dirty="0">
                <a:cs typeface="Arial" panose="020B0604020202020204" pitchFamily="34" charset="0"/>
              </a:rPr>
              <a:t>Similitudes de matériaux</a:t>
            </a:r>
          </a:p>
          <a:p>
            <a:r>
              <a:rPr lang="fr-BE" b="1" dirty="0">
                <a:cs typeface="Arial" panose="020B0604020202020204" pitchFamily="34" charset="0"/>
              </a:rPr>
              <a:t>Style ou absence de style</a:t>
            </a:r>
          </a:p>
          <a:p>
            <a:r>
              <a:rPr lang="fr-BE" b="1" dirty="0">
                <a:cs typeface="Arial" panose="020B0604020202020204" pitchFamily="34" charset="0"/>
              </a:rPr>
              <a:t>Gabarit</a:t>
            </a:r>
          </a:p>
          <a:p>
            <a:r>
              <a:rPr lang="fr-BE" b="1" dirty="0">
                <a:latin typeface="Arial" panose="020B0604020202020204" pitchFamily="34" charset="0"/>
                <a:cs typeface="Arial" panose="020B0604020202020204" pitchFamily="34" charset="0"/>
              </a:rPr>
              <a:t>	</a:t>
            </a:r>
          </a:p>
        </p:txBody>
      </p:sp>
      <p:pic>
        <p:nvPicPr>
          <p:cNvPr id="6" name="Image 5">
            <a:extLst>
              <a:ext uri="{FF2B5EF4-FFF2-40B4-BE49-F238E27FC236}">
                <a16:creationId xmlns:a16="http://schemas.microsoft.com/office/drawing/2014/main" id="{581E615D-8380-4A29-B8D5-131B613A832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6276" b="6975"/>
          <a:stretch/>
        </p:blipFill>
        <p:spPr>
          <a:xfrm>
            <a:off x="963040" y="1398702"/>
            <a:ext cx="6576873" cy="4617846"/>
          </a:xfrm>
          <a:prstGeom prst="rect">
            <a:avLst/>
          </a:prstGeom>
        </p:spPr>
      </p:pic>
    </p:spTree>
    <p:extLst>
      <p:ext uri="{BB962C8B-B14F-4D97-AF65-F5344CB8AC3E}">
        <p14:creationId xmlns:p14="http://schemas.microsoft.com/office/powerpoint/2010/main" val="3026611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9CCC20-63B5-4612-A0CB-3E7A09B0A55D}"/>
              </a:ext>
            </a:extLst>
          </p:cNvPr>
          <p:cNvSpPr>
            <a:spLocks noGrp="1"/>
          </p:cNvSpPr>
          <p:nvPr>
            <p:ph type="title"/>
          </p:nvPr>
        </p:nvSpPr>
        <p:spPr>
          <a:xfrm>
            <a:off x="838200" y="365126"/>
            <a:ext cx="10515600" cy="567748"/>
          </a:xfrm>
        </p:spPr>
        <p:txBody>
          <a:bodyPr>
            <a:noAutofit/>
          </a:bodyPr>
          <a:lstStyle/>
          <a:p>
            <a:r>
              <a:rPr lang="fr-BE" sz="3600" b="1" dirty="0"/>
              <a:t>Urbanisme</a:t>
            </a:r>
          </a:p>
        </p:txBody>
      </p:sp>
      <p:sp>
        <p:nvSpPr>
          <p:cNvPr id="3" name="Espace réservé du contenu 2">
            <a:extLst>
              <a:ext uri="{FF2B5EF4-FFF2-40B4-BE49-F238E27FC236}">
                <a16:creationId xmlns:a16="http://schemas.microsoft.com/office/drawing/2014/main" id="{C53F2D50-6D4A-40B4-B6F1-8F95B0C64853}"/>
              </a:ext>
            </a:extLst>
          </p:cNvPr>
          <p:cNvSpPr>
            <a:spLocks noGrp="1"/>
          </p:cNvSpPr>
          <p:nvPr>
            <p:ph idx="1"/>
          </p:nvPr>
        </p:nvSpPr>
        <p:spPr>
          <a:xfrm>
            <a:off x="881075" y="898756"/>
            <a:ext cx="9210675" cy="1385006"/>
          </a:xfrm>
        </p:spPr>
        <p:txBody>
          <a:bodyPr>
            <a:normAutofit/>
          </a:bodyPr>
          <a:lstStyle/>
          <a:p>
            <a:pPr marL="457200" indent="-457200">
              <a:buAutoNum type="arabicPeriod"/>
            </a:pPr>
            <a:r>
              <a:rPr lang="fr-FR" sz="2400" b="1" dirty="0"/>
              <a:t>Limiter la rénovation aux travaux dispensés de permis?</a:t>
            </a:r>
          </a:p>
        </p:txBody>
      </p:sp>
      <p:sp>
        <p:nvSpPr>
          <p:cNvPr id="7" name="ZoneTexte 6">
            <a:extLst>
              <a:ext uri="{FF2B5EF4-FFF2-40B4-BE49-F238E27FC236}">
                <a16:creationId xmlns:a16="http://schemas.microsoft.com/office/drawing/2014/main" id="{D0F7DD6F-779E-4CA6-A714-52B36681741F}"/>
              </a:ext>
            </a:extLst>
          </p:cNvPr>
          <p:cNvSpPr txBox="1"/>
          <p:nvPr/>
        </p:nvSpPr>
        <p:spPr>
          <a:xfrm>
            <a:off x="8722803" y="6277430"/>
            <a:ext cx="3212022" cy="307777"/>
          </a:xfrm>
          <a:prstGeom prst="rect">
            <a:avLst/>
          </a:prstGeom>
          <a:noFill/>
        </p:spPr>
        <p:txBody>
          <a:bodyPr wrap="square" rtlCol="0">
            <a:spAutoFit/>
          </a:bodyPr>
          <a:lstStyle/>
          <a:p>
            <a:r>
              <a:rPr lang="fr-BE" sz="1400" dirty="0" err="1"/>
              <a:t>Voorstelling</a:t>
            </a:r>
            <a:r>
              <a:rPr lang="fr-BE" sz="1400" dirty="0"/>
              <a:t> Renolution  15/02/2022</a:t>
            </a:r>
          </a:p>
        </p:txBody>
      </p:sp>
      <p:pic>
        <p:nvPicPr>
          <p:cNvPr id="8" name="Picture 2" descr="Accueil – AriB">
            <a:extLst>
              <a:ext uri="{FF2B5EF4-FFF2-40B4-BE49-F238E27FC236}">
                <a16:creationId xmlns:a16="http://schemas.microsoft.com/office/drawing/2014/main" id="{3891C4E5-0B63-485B-A4AF-C57B69D34E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2311" y="6102272"/>
            <a:ext cx="1030795" cy="50407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9B1DEDBD-300F-4B66-8C3B-C9D9F6B47C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851" y="6102272"/>
            <a:ext cx="1159043" cy="463688"/>
          </a:xfrm>
          <a:prstGeom prst="rect">
            <a:avLst/>
          </a:prstGeom>
        </p:spPr>
      </p:pic>
      <p:sp>
        <p:nvSpPr>
          <p:cNvPr id="10" name="ZoneTexte 9">
            <a:extLst>
              <a:ext uri="{FF2B5EF4-FFF2-40B4-BE49-F238E27FC236}">
                <a16:creationId xmlns:a16="http://schemas.microsoft.com/office/drawing/2014/main" id="{14140E68-E01C-4B9D-B01F-446F68E2B69A}"/>
              </a:ext>
            </a:extLst>
          </p:cNvPr>
          <p:cNvSpPr txBox="1"/>
          <p:nvPr/>
        </p:nvSpPr>
        <p:spPr>
          <a:xfrm>
            <a:off x="447675" y="6277429"/>
            <a:ext cx="3733800" cy="307777"/>
          </a:xfrm>
          <a:prstGeom prst="rect">
            <a:avLst/>
          </a:prstGeom>
          <a:noFill/>
        </p:spPr>
        <p:txBody>
          <a:bodyPr wrap="square" rtlCol="0">
            <a:spAutoFit/>
          </a:bodyPr>
          <a:lstStyle/>
          <a:p>
            <a:r>
              <a:rPr lang="fr-BE" sz="1400" dirty="0"/>
              <a:t>Présentation Renolution  15/02/2022</a:t>
            </a:r>
          </a:p>
        </p:txBody>
      </p:sp>
      <p:pic>
        <p:nvPicPr>
          <p:cNvPr id="5" name="Image 4" descr="Une image contenant bâtiment, fenêtre&#10;&#10;Description générée automatiquement">
            <a:extLst>
              <a:ext uri="{FF2B5EF4-FFF2-40B4-BE49-F238E27FC236}">
                <a16:creationId xmlns:a16="http://schemas.microsoft.com/office/drawing/2014/main" id="{F58D7695-A26C-4695-9541-D0BB1BCBDCE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8041" b="19819"/>
          <a:stretch/>
        </p:blipFill>
        <p:spPr>
          <a:xfrm rot="5400000">
            <a:off x="-289234" y="2661422"/>
            <a:ext cx="4425256" cy="2170389"/>
          </a:xfrm>
          <a:prstGeom prst="rect">
            <a:avLst/>
          </a:prstGeom>
        </p:spPr>
      </p:pic>
      <p:pic>
        <p:nvPicPr>
          <p:cNvPr id="11" name="Image 10" descr="Une image contenant vieux&#10;&#10;Description générée automatiquement">
            <a:extLst>
              <a:ext uri="{FF2B5EF4-FFF2-40B4-BE49-F238E27FC236}">
                <a16:creationId xmlns:a16="http://schemas.microsoft.com/office/drawing/2014/main" id="{C2CE6468-F514-4245-A4CB-781C15B5CC8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8041" b="23955"/>
          <a:stretch/>
        </p:blipFill>
        <p:spPr>
          <a:xfrm rot="5400000">
            <a:off x="1956761" y="2717404"/>
            <a:ext cx="4425256" cy="2058424"/>
          </a:xfrm>
          <a:prstGeom prst="rect">
            <a:avLst/>
          </a:prstGeom>
        </p:spPr>
      </p:pic>
      <p:pic>
        <p:nvPicPr>
          <p:cNvPr id="13" name="Image 12">
            <a:extLst>
              <a:ext uri="{FF2B5EF4-FFF2-40B4-BE49-F238E27FC236}">
                <a16:creationId xmlns:a16="http://schemas.microsoft.com/office/drawing/2014/main" id="{6720BD0C-7FEA-4760-B432-0E71FABCFF7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8041"/>
          <a:stretch/>
        </p:blipFill>
        <p:spPr>
          <a:xfrm>
            <a:off x="5409175" y="1545382"/>
            <a:ext cx="2137411" cy="4413862"/>
          </a:xfrm>
          <a:prstGeom prst="rect">
            <a:avLst/>
          </a:prstGeom>
        </p:spPr>
      </p:pic>
      <p:sp>
        <p:nvSpPr>
          <p:cNvPr id="14" name="ZoneTexte 13">
            <a:extLst>
              <a:ext uri="{FF2B5EF4-FFF2-40B4-BE49-F238E27FC236}">
                <a16:creationId xmlns:a16="http://schemas.microsoft.com/office/drawing/2014/main" id="{E66B47C1-974A-4F11-B9E9-F2DFDAE6E089}"/>
              </a:ext>
            </a:extLst>
          </p:cNvPr>
          <p:cNvSpPr txBox="1"/>
          <p:nvPr/>
        </p:nvSpPr>
        <p:spPr>
          <a:xfrm>
            <a:off x="8009644" y="2817392"/>
            <a:ext cx="3344156" cy="1477328"/>
          </a:xfrm>
          <a:prstGeom prst="rect">
            <a:avLst/>
          </a:prstGeom>
          <a:noFill/>
        </p:spPr>
        <p:txBody>
          <a:bodyPr wrap="square" rtlCol="0">
            <a:spAutoFit/>
          </a:bodyPr>
          <a:lstStyle/>
          <a:p>
            <a:r>
              <a:rPr lang="fr-BE" b="1" dirty="0">
                <a:cs typeface="Arial" panose="020B0604020202020204" pitchFamily="34" charset="0"/>
              </a:rPr>
              <a:t>Atteindre 100kWh/m²/an ?</a:t>
            </a:r>
          </a:p>
          <a:p>
            <a:endParaRPr lang="fr-BE" b="1" dirty="0">
              <a:cs typeface="Arial" panose="020B0604020202020204" pitchFamily="34" charset="0"/>
            </a:endParaRPr>
          </a:p>
          <a:p>
            <a:endParaRPr lang="fr-BE" b="1" dirty="0">
              <a:cs typeface="Arial" panose="020B0604020202020204" pitchFamily="34" charset="0"/>
            </a:endParaRPr>
          </a:p>
          <a:p>
            <a:r>
              <a:rPr lang="fr-BE" b="1" dirty="0">
                <a:cs typeface="Arial" panose="020B0604020202020204" pitchFamily="34" charset="0"/>
              </a:rPr>
              <a:t>Est-ce possible dans tous les cas sans toucher aux façades ?</a:t>
            </a:r>
          </a:p>
        </p:txBody>
      </p:sp>
    </p:spTree>
    <p:extLst>
      <p:ext uri="{BB962C8B-B14F-4D97-AF65-F5344CB8AC3E}">
        <p14:creationId xmlns:p14="http://schemas.microsoft.com/office/powerpoint/2010/main" val="747041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9CCC20-63B5-4612-A0CB-3E7A09B0A55D}"/>
              </a:ext>
            </a:extLst>
          </p:cNvPr>
          <p:cNvSpPr>
            <a:spLocks noGrp="1"/>
          </p:cNvSpPr>
          <p:nvPr>
            <p:ph type="title"/>
          </p:nvPr>
        </p:nvSpPr>
        <p:spPr>
          <a:xfrm>
            <a:off x="838200" y="365126"/>
            <a:ext cx="10515600" cy="567748"/>
          </a:xfrm>
        </p:spPr>
        <p:txBody>
          <a:bodyPr>
            <a:noAutofit/>
          </a:bodyPr>
          <a:lstStyle/>
          <a:p>
            <a:r>
              <a:rPr lang="fr-BE" sz="3600" b="1" dirty="0"/>
              <a:t>Urbanisme</a:t>
            </a:r>
          </a:p>
        </p:txBody>
      </p:sp>
      <p:sp>
        <p:nvSpPr>
          <p:cNvPr id="3" name="Espace réservé du contenu 2">
            <a:extLst>
              <a:ext uri="{FF2B5EF4-FFF2-40B4-BE49-F238E27FC236}">
                <a16:creationId xmlns:a16="http://schemas.microsoft.com/office/drawing/2014/main" id="{C53F2D50-6D4A-40B4-B6F1-8F95B0C64853}"/>
              </a:ext>
            </a:extLst>
          </p:cNvPr>
          <p:cNvSpPr>
            <a:spLocks noGrp="1"/>
          </p:cNvSpPr>
          <p:nvPr>
            <p:ph idx="1"/>
          </p:nvPr>
        </p:nvSpPr>
        <p:spPr>
          <a:xfrm>
            <a:off x="838200" y="932874"/>
            <a:ext cx="9210675" cy="1385006"/>
          </a:xfrm>
        </p:spPr>
        <p:txBody>
          <a:bodyPr>
            <a:normAutofit/>
          </a:bodyPr>
          <a:lstStyle/>
          <a:p>
            <a:pPr marL="457200" indent="-457200">
              <a:buAutoNum type="arabicPeriod"/>
            </a:pPr>
            <a:r>
              <a:rPr lang="fr-FR" sz="2400" b="1" dirty="0"/>
              <a:t>Limiter la rénovation aux travaux dispensés de permis?</a:t>
            </a:r>
          </a:p>
        </p:txBody>
      </p:sp>
      <p:sp>
        <p:nvSpPr>
          <p:cNvPr id="7" name="ZoneTexte 6">
            <a:extLst>
              <a:ext uri="{FF2B5EF4-FFF2-40B4-BE49-F238E27FC236}">
                <a16:creationId xmlns:a16="http://schemas.microsoft.com/office/drawing/2014/main" id="{D0F7DD6F-779E-4CA6-A714-52B36681741F}"/>
              </a:ext>
            </a:extLst>
          </p:cNvPr>
          <p:cNvSpPr txBox="1"/>
          <p:nvPr/>
        </p:nvSpPr>
        <p:spPr>
          <a:xfrm>
            <a:off x="8722803" y="6277430"/>
            <a:ext cx="3212022" cy="307777"/>
          </a:xfrm>
          <a:prstGeom prst="rect">
            <a:avLst/>
          </a:prstGeom>
          <a:noFill/>
        </p:spPr>
        <p:txBody>
          <a:bodyPr wrap="square" rtlCol="0">
            <a:spAutoFit/>
          </a:bodyPr>
          <a:lstStyle/>
          <a:p>
            <a:r>
              <a:rPr lang="fr-BE" sz="1400" dirty="0" err="1"/>
              <a:t>Voorstelling</a:t>
            </a:r>
            <a:r>
              <a:rPr lang="fr-BE" sz="1400" dirty="0"/>
              <a:t> Renolution  15/02/2022</a:t>
            </a:r>
          </a:p>
        </p:txBody>
      </p:sp>
      <p:pic>
        <p:nvPicPr>
          <p:cNvPr id="8" name="Picture 2" descr="Accueil – AriB">
            <a:extLst>
              <a:ext uri="{FF2B5EF4-FFF2-40B4-BE49-F238E27FC236}">
                <a16:creationId xmlns:a16="http://schemas.microsoft.com/office/drawing/2014/main" id="{3891C4E5-0B63-485B-A4AF-C57B69D34E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2311" y="6102272"/>
            <a:ext cx="1030795" cy="50407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9B1DEDBD-300F-4B66-8C3B-C9D9F6B47C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851" y="6102272"/>
            <a:ext cx="1159043" cy="463688"/>
          </a:xfrm>
          <a:prstGeom prst="rect">
            <a:avLst/>
          </a:prstGeom>
        </p:spPr>
      </p:pic>
      <p:sp>
        <p:nvSpPr>
          <p:cNvPr id="10" name="ZoneTexte 9">
            <a:extLst>
              <a:ext uri="{FF2B5EF4-FFF2-40B4-BE49-F238E27FC236}">
                <a16:creationId xmlns:a16="http://schemas.microsoft.com/office/drawing/2014/main" id="{14140E68-E01C-4B9D-B01F-446F68E2B69A}"/>
              </a:ext>
            </a:extLst>
          </p:cNvPr>
          <p:cNvSpPr txBox="1"/>
          <p:nvPr/>
        </p:nvSpPr>
        <p:spPr>
          <a:xfrm>
            <a:off x="447675" y="6277429"/>
            <a:ext cx="3733800" cy="307777"/>
          </a:xfrm>
          <a:prstGeom prst="rect">
            <a:avLst/>
          </a:prstGeom>
          <a:noFill/>
        </p:spPr>
        <p:txBody>
          <a:bodyPr wrap="square" rtlCol="0">
            <a:spAutoFit/>
          </a:bodyPr>
          <a:lstStyle/>
          <a:p>
            <a:r>
              <a:rPr lang="fr-BE" sz="1400" dirty="0"/>
              <a:t>Présentation Renolution  15/02/2022</a:t>
            </a:r>
          </a:p>
        </p:txBody>
      </p:sp>
      <p:sp>
        <p:nvSpPr>
          <p:cNvPr id="14" name="ZoneTexte 13">
            <a:extLst>
              <a:ext uri="{FF2B5EF4-FFF2-40B4-BE49-F238E27FC236}">
                <a16:creationId xmlns:a16="http://schemas.microsoft.com/office/drawing/2014/main" id="{E66B47C1-974A-4F11-B9E9-F2DFDAE6E089}"/>
              </a:ext>
            </a:extLst>
          </p:cNvPr>
          <p:cNvSpPr txBox="1"/>
          <p:nvPr/>
        </p:nvSpPr>
        <p:spPr>
          <a:xfrm>
            <a:off x="7680440" y="2274838"/>
            <a:ext cx="3865013" cy="2308324"/>
          </a:xfrm>
          <a:prstGeom prst="rect">
            <a:avLst/>
          </a:prstGeom>
          <a:noFill/>
        </p:spPr>
        <p:txBody>
          <a:bodyPr wrap="square" rtlCol="0">
            <a:spAutoFit/>
          </a:bodyPr>
          <a:lstStyle/>
          <a:p>
            <a:r>
              <a:rPr lang="fr-BE" b="1" dirty="0">
                <a:cs typeface="Arial" panose="020B0604020202020204" pitchFamily="34" charset="0"/>
              </a:rPr>
              <a:t>Atteindre 100kWh/m²/an ?</a:t>
            </a:r>
          </a:p>
          <a:p>
            <a:endParaRPr lang="fr-BE" b="1" dirty="0">
              <a:cs typeface="Arial" panose="020B0604020202020204" pitchFamily="34" charset="0"/>
            </a:endParaRPr>
          </a:p>
          <a:p>
            <a:endParaRPr lang="fr-BE" b="1" dirty="0">
              <a:cs typeface="Arial" panose="020B0604020202020204" pitchFamily="34" charset="0"/>
            </a:endParaRPr>
          </a:p>
          <a:p>
            <a:r>
              <a:rPr lang="fr-BE" b="1" dirty="0">
                <a:cs typeface="Arial" panose="020B0604020202020204" pitchFamily="34" charset="0"/>
              </a:rPr>
              <a:t>Mode constructif</a:t>
            </a:r>
          </a:p>
          <a:p>
            <a:r>
              <a:rPr lang="fr-BE" b="1" dirty="0">
                <a:cs typeface="Arial" panose="020B0604020202020204" pitchFamily="34" charset="0"/>
              </a:rPr>
              <a:t>Matériaux de façade</a:t>
            </a:r>
          </a:p>
          <a:p>
            <a:endParaRPr lang="fr-BE" b="1" dirty="0">
              <a:cs typeface="Arial" panose="020B0604020202020204" pitchFamily="34" charset="0"/>
            </a:endParaRPr>
          </a:p>
          <a:p>
            <a:r>
              <a:rPr lang="fr-BE" b="1" dirty="0">
                <a:cs typeface="Arial" panose="020B0604020202020204" pitchFamily="34" charset="0"/>
              </a:rPr>
              <a:t>Eléments architecturaux difficiles à améliorer de l’intérieur</a:t>
            </a:r>
          </a:p>
        </p:txBody>
      </p:sp>
      <p:pic>
        <p:nvPicPr>
          <p:cNvPr id="6" name="Image 5">
            <a:extLst>
              <a:ext uri="{FF2B5EF4-FFF2-40B4-BE49-F238E27FC236}">
                <a16:creationId xmlns:a16="http://schemas.microsoft.com/office/drawing/2014/main" id="{8D1D02A0-4876-41E3-AA01-F17ADDBD16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1190" y="1492777"/>
            <a:ext cx="2847385" cy="4498868"/>
          </a:xfrm>
          <a:prstGeom prst="rect">
            <a:avLst/>
          </a:prstGeom>
        </p:spPr>
      </p:pic>
      <p:pic>
        <p:nvPicPr>
          <p:cNvPr id="15" name="Image 14">
            <a:extLst>
              <a:ext uri="{FF2B5EF4-FFF2-40B4-BE49-F238E27FC236}">
                <a16:creationId xmlns:a16="http://schemas.microsoft.com/office/drawing/2014/main" id="{2656495C-0E3E-4AFE-9598-EF8F3DDB30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05237" y="1479397"/>
            <a:ext cx="2595587" cy="4512247"/>
          </a:xfrm>
          <a:prstGeom prst="rect">
            <a:avLst/>
          </a:prstGeom>
        </p:spPr>
      </p:pic>
    </p:spTree>
    <p:extLst>
      <p:ext uri="{BB962C8B-B14F-4D97-AF65-F5344CB8AC3E}">
        <p14:creationId xmlns:p14="http://schemas.microsoft.com/office/powerpoint/2010/main" val="2723226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9CCC20-63B5-4612-A0CB-3E7A09B0A55D}"/>
              </a:ext>
            </a:extLst>
          </p:cNvPr>
          <p:cNvSpPr>
            <a:spLocks noGrp="1"/>
          </p:cNvSpPr>
          <p:nvPr>
            <p:ph type="title"/>
          </p:nvPr>
        </p:nvSpPr>
        <p:spPr>
          <a:xfrm>
            <a:off x="838200" y="365126"/>
            <a:ext cx="10515600" cy="567748"/>
          </a:xfrm>
        </p:spPr>
        <p:txBody>
          <a:bodyPr>
            <a:noAutofit/>
          </a:bodyPr>
          <a:lstStyle/>
          <a:p>
            <a:r>
              <a:rPr lang="fr-BE" sz="3600" b="1" dirty="0"/>
              <a:t>Urbanisme</a:t>
            </a:r>
          </a:p>
        </p:txBody>
      </p:sp>
      <p:sp>
        <p:nvSpPr>
          <p:cNvPr id="3" name="Espace réservé du contenu 2">
            <a:extLst>
              <a:ext uri="{FF2B5EF4-FFF2-40B4-BE49-F238E27FC236}">
                <a16:creationId xmlns:a16="http://schemas.microsoft.com/office/drawing/2014/main" id="{C53F2D50-6D4A-40B4-B6F1-8F95B0C64853}"/>
              </a:ext>
            </a:extLst>
          </p:cNvPr>
          <p:cNvSpPr>
            <a:spLocks noGrp="1"/>
          </p:cNvSpPr>
          <p:nvPr>
            <p:ph idx="1"/>
          </p:nvPr>
        </p:nvSpPr>
        <p:spPr>
          <a:xfrm>
            <a:off x="838200" y="1018470"/>
            <a:ext cx="9210675" cy="1385006"/>
          </a:xfrm>
        </p:spPr>
        <p:txBody>
          <a:bodyPr>
            <a:normAutofit/>
          </a:bodyPr>
          <a:lstStyle/>
          <a:p>
            <a:pPr marL="457200" indent="-457200">
              <a:buAutoNum type="arabicPeriod"/>
            </a:pPr>
            <a:r>
              <a:rPr lang="fr-FR" sz="2400" b="1" dirty="0"/>
              <a:t>Limiter la rénovation aux travaux dispensés de permis?</a:t>
            </a:r>
          </a:p>
        </p:txBody>
      </p:sp>
      <p:sp>
        <p:nvSpPr>
          <p:cNvPr id="7" name="ZoneTexte 6">
            <a:extLst>
              <a:ext uri="{FF2B5EF4-FFF2-40B4-BE49-F238E27FC236}">
                <a16:creationId xmlns:a16="http://schemas.microsoft.com/office/drawing/2014/main" id="{D0F7DD6F-779E-4CA6-A714-52B36681741F}"/>
              </a:ext>
            </a:extLst>
          </p:cNvPr>
          <p:cNvSpPr txBox="1"/>
          <p:nvPr/>
        </p:nvSpPr>
        <p:spPr>
          <a:xfrm>
            <a:off x="8722803" y="6277430"/>
            <a:ext cx="3212022" cy="307777"/>
          </a:xfrm>
          <a:prstGeom prst="rect">
            <a:avLst/>
          </a:prstGeom>
          <a:noFill/>
        </p:spPr>
        <p:txBody>
          <a:bodyPr wrap="square" rtlCol="0">
            <a:spAutoFit/>
          </a:bodyPr>
          <a:lstStyle/>
          <a:p>
            <a:r>
              <a:rPr lang="fr-BE" sz="1400" dirty="0" err="1"/>
              <a:t>Voorstelling</a:t>
            </a:r>
            <a:r>
              <a:rPr lang="fr-BE" sz="1400" dirty="0"/>
              <a:t> Renolution  15/02/2022</a:t>
            </a:r>
          </a:p>
        </p:txBody>
      </p:sp>
      <p:pic>
        <p:nvPicPr>
          <p:cNvPr id="8" name="Picture 2" descr="Accueil – AriB">
            <a:extLst>
              <a:ext uri="{FF2B5EF4-FFF2-40B4-BE49-F238E27FC236}">
                <a16:creationId xmlns:a16="http://schemas.microsoft.com/office/drawing/2014/main" id="{3891C4E5-0B63-485B-A4AF-C57B69D34E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2311" y="6102272"/>
            <a:ext cx="1030795" cy="50407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9B1DEDBD-300F-4B66-8C3B-C9D9F6B47C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851" y="6102272"/>
            <a:ext cx="1159043" cy="463688"/>
          </a:xfrm>
          <a:prstGeom prst="rect">
            <a:avLst/>
          </a:prstGeom>
        </p:spPr>
      </p:pic>
      <p:sp>
        <p:nvSpPr>
          <p:cNvPr id="10" name="ZoneTexte 9">
            <a:extLst>
              <a:ext uri="{FF2B5EF4-FFF2-40B4-BE49-F238E27FC236}">
                <a16:creationId xmlns:a16="http://schemas.microsoft.com/office/drawing/2014/main" id="{14140E68-E01C-4B9D-B01F-446F68E2B69A}"/>
              </a:ext>
            </a:extLst>
          </p:cNvPr>
          <p:cNvSpPr txBox="1"/>
          <p:nvPr/>
        </p:nvSpPr>
        <p:spPr>
          <a:xfrm>
            <a:off x="447675" y="6277429"/>
            <a:ext cx="3733800" cy="307777"/>
          </a:xfrm>
          <a:prstGeom prst="rect">
            <a:avLst/>
          </a:prstGeom>
          <a:noFill/>
        </p:spPr>
        <p:txBody>
          <a:bodyPr wrap="square" rtlCol="0">
            <a:spAutoFit/>
          </a:bodyPr>
          <a:lstStyle/>
          <a:p>
            <a:r>
              <a:rPr lang="fr-BE" sz="1400" dirty="0"/>
              <a:t>Présentation Renolution  15/02/2022</a:t>
            </a:r>
          </a:p>
        </p:txBody>
      </p:sp>
      <p:sp>
        <p:nvSpPr>
          <p:cNvPr id="14" name="ZoneTexte 13">
            <a:extLst>
              <a:ext uri="{FF2B5EF4-FFF2-40B4-BE49-F238E27FC236}">
                <a16:creationId xmlns:a16="http://schemas.microsoft.com/office/drawing/2014/main" id="{E66B47C1-974A-4F11-B9E9-F2DFDAE6E089}"/>
              </a:ext>
            </a:extLst>
          </p:cNvPr>
          <p:cNvSpPr txBox="1"/>
          <p:nvPr/>
        </p:nvSpPr>
        <p:spPr>
          <a:xfrm>
            <a:off x="8376797" y="3429000"/>
            <a:ext cx="3344156" cy="1200329"/>
          </a:xfrm>
          <a:prstGeom prst="rect">
            <a:avLst/>
          </a:prstGeom>
          <a:noFill/>
        </p:spPr>
        <p:txBody>
          <a:bodyPr wrap="square" rtlCol="0">
            <a:spAutoFit/>
          </a:bodyPr>
          <a:lstStyle/>
          <a:p>
            <a:r>
              <a:rPr lang="fr-BE" b="1" dirty="0">
                <a:latin typeface="Arial" panose="020B0604020202020204" pitchFamily="34" charset="0"/>
                <a:cs typeface="Arial" panose="020B0604020202020204" pitchFamily="34" charset="0"/>
              </a:rPr>
              <a:t>Atteindre 100kWh/m²/an ?</a:t>
            </a:r>
          </a:p>
          <a:p>
            <a:endParaRPr lang="fr-BE" b="1" dirty="0">
              <a:latin typeface="Arial" panose="020B0604020202020204" pitchFamily="34" charset="0"/>
              <a:cs typeface="Arial" panose="020B0604020202020204" pitchFamily="34" charset="0"/>
            </a:endParaRPr>
          </a:p>
          <a:p>
            <a:endParaRPr lang="fr-BE" b="1" dirty="0">
              <a:latin typeface="Arial" panose="020B0604020202020204" pitchFamily="34" charset="0"/>
              <a:cs typeface="Arial" panose="020B0604020202020204" pitchFamily="34" charset="0"/>
            </a:endParaRPr>
          </a:p>
          <a:p>
            <a:endParaRPr lang="fr-BE" b="1" dirty="0">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20E32089-BE38-49EE-937C-D82E422D44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200" y="1490685"/>
            <a:ext cx="7050004" cy="4373552"/>
          </a:xfrm>
          <a:prstGeom prst="rect">
            <a:avLst/>
          </a:prstGeom>
        </p:spPr>
      </p:pic>
    </p:spTree>
    <p:extLst>
      <p:ext uri="{BB962C8B-B14F-4D97-AF65-F5344CB8AC3E}">
        <p14:creationId xmlns:p14="http://schemas.microsoft.com/office/powerpoint/2010/main" val="1879650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9CCC20-63B5-4612-A0CB-3E7A09B0A55D}"/>
              </a:ext>
            </a:extLst>
          </p:cNvPr>
          <p:cNvSpPr>
            <a:spLocks noGrp="1"/>
          </p:cNvSpPr>
          <p:nvPr>
            <p:ph type="title"/>
          </p:nvPr>
        </p:nvSpPr>
        <p:spPr>
          <a:xfrm>
            <a:off x="838200" y="365126"/>
            <a:ext cx="10515600" cy="567748"/>
          </a:xfrm>
        </p:spPr>
        <p:txBody>
          <a:bodyPr>
            <a:noAutofit/>
          </a:bodyPr>
          <a:lstStyle/>
          <a:p>
            <a:r>
              <a:rPr lang="fr-BE" sz="3600" b="1" dirty="0"/>
              <a:t>Urbanisme - Patrimoine</a:t>
            </a:r>
          </a:p>
        </p:txBody>
      </p:sp>
      <p:sp>
        <p:nvSpPr>
          <p:cNvPr id="3" name="Espace réservé du contenu 2">
            <a:extLst>
              <a:ext uri="{FF2B5EF4-FFF2-40B4-BE49-F238E27FC236}">
                <a16:creationId xmlns:a16="http://schemas.microsoft.com/office/drawing/2014/main" id="{C53F2D50-6D4A-40B4-B6F1-8F95B0C64853}"/>
              </a:ext>
            </a:extLst>
          </p:cNvPr>
          <p:cNvSpPr>
            <a:spLocks noGrp="1"/>
          </p:cNvSpPr>
          <p:nvPr>
            <p:ph idx="1"/>
          </p:nvPr>
        </p:nvSpPr>
        <p:spPr>
          <a:xfrm>
            <a:off x="838200" y="978934"/>
            <a:ext cx="9210675" cy="1385006"/>
          </a:xfrm>
        </p:spPr>
        <p:txBody>
          <a:bodyPr>
            <a:normAutofit/>
          </a:bodyPr>
          <a:lstStyle/>
          <a:p>
            <a:pPr marL="0" indent="0">
              <a:buNone/>
            </a:pPr>
            <a:r>
              <a:rPr lang="fr-FR" sz="2400" b="1" dirty="0"/>
              <a:t>Quelles valeurs </a:t>
            </a:r>
            <a:r>
              <a:rPr lang="fr-FR" sz="2400" b="1" dirty="0" err="1"/>
              <a:t>prévaleront</a:t>
            </a:r>
            <a:r>
              <a:rPr lang="fr-FR" sz="2400" b="1" dirty="0"/>
              <a:t>?</a:t>
            </a:r>
          </a:p>
        </p:txBody>
      </p:sp>
      <p:sp>
        <p:nvSpPr>
          <p:cNvPr id="7" name="ZoneTexte 6">
            <a:extLst>
              <a:ext uri="{FF2B5EF4-FFF2-40B4-BE49-F238E27FC236}">
                <a16:creationId xmlns:a16="http://schemas.microsoft.com/office/drawing/2014/main" id="{D0F7DD6F-779E-4CA6-A714-52B36681741F}"/>
              </a:ext>
            </a:extLst>
          </p:cNvPr>
          <p:cNvSpPr txBox="1"/>
          <p:nvPr/>
        </p:nvSpPr>
        <p:spPr>
          <a:xfrm>
            <a:off x="8722803" y="6277430"/>
            <a:ext cx="3212022" cy="307777"/>
          </a:xfrm>
          <a:prstGeom prst="rect">
            <a:avLst/>
          </a:prstGeom>
          <a:noFill/>
        </p:spPr>
        <p:txBody>
          <a:bodyPr wrap="square" rtlCol="0">
            <a:spAutoFit/>
          </a:bodyPr>
          <a:lstStyle/>
          <a:p>
            <a:r>
              <a:rPr lang="fr-BE" sz="1400" dirty="0" err="1"/>
              <a:t>Voorstelling</a:t>
            </a:r>
            <a:r>
              <a:rPr lang="fr-BE" sz="1400" dirty="0"/>
              <a:t> Renolution  15/02/2022</a:t>
            </a:r>
          </a:p>
        </p:txBody>
      </p:sp>
      <p:pic>
        <p:nvPicPr>
          <p:cNvPr id="8" name="Picture 2" descr="Accueil – AriB">
            <a:extLst>
              <a:ext uri="{FF2B5EF4-FFF2-40B4-BE49-F238E27FC236}">
                <a16:creationId xmlns:a16="http://schemas.microsoft.com/office/drawing/2014/main" id="{3891C4E5-0B63-485B-A4AF-C57B69D34E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2311" y="6102272"/>
            <a:ext cx="1030795" cy="50407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9B1DEDBD-300F-4B66-8C3B-C9D9F6B47C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851" y="6102272"/>
            <a:ext cx="1159043" cy="463688"/>
          </a:xfrm>
          <a:prstGeom prst="rect">
            <a:avLst/>
          </a:prstGeom>
        </p:spPr>
      </p:pic>
      <p:sp>
        <p:nvSpPr>
          <p:cNvPr id="10" name="ZoneTexte 9">
            <a:extLst>
              <a:ext uri="{FF2B5EF4-FFF2-40B4-BE49-F238E27FC236}">
                <a16:creationId xmlns:a16="http://schemas.microsoft.com/office/drawing/2014/main" id="{14140E68-E01C-4B9D-B01F-446F68E2B69A}"/>
              </a:ext>
            </a:extLst>
          </p:cNvPr>
          <p:cNvSpPr txBox="1"/>
          <p:nvPr/>
        </p:nvSpPr>
        <p:spPr>
          <a:xfrm>
            <a:off x="447675" y="6277429"/>
            <a:ext cx="3733800" cy="307777"/>
          </a:xfrm>
          <a:prstGeom prst="rect">
            <a:avLst/>
          </a:prstGeom>
          <a:noFill/>
        </p:spPr>
        <p:txBody>
          <a:bodyPr wrap="square" rtlCol="0">
            <a:spAutoFit/>
          </a:bodyPr>
          <a:lstStyle/>
          <a:p>
            <a:r>
              <a:rPr lang="fr-BE" sz="1400" dirty="0"/>
              <a:t>Présentation Renolution  15/02/2022</a:t>
            </a:r>
          </a:p>
        </p:txBody>
      </p:sp>
      <p:sp>
        <p:nvSpPr>
          <p:cNvPr id="14" name="ZoneTexte 13">
            <a:extLst>
              <a:ext uri="{FF2B5EF4-FFF2-40B4-BE49-F238E27FC236}">
                <a16:creationId xmlns:a16="http://schemas.microsoft.com/office/drawing/2014/main" id="{E66B47C1-974A-4F11-B9E9-F2DFDAE6E089}"/>
              </a:ext>
            </a:extLst>
          </p:cNvPr>
          <p:cNvSpPr txBox="1"/>
          <p:nvPr/>
        </p:nvSpPr>
        <p:spPr>
          <a:xfrm>
            <a:off x="8014394" y="2684079"/>
            <a:ext cx="3663256" cy="1891287"/>
          </a:xfrm>
          <a:prstGeom prst="rect">
            <a:avLst/>
          </a:prstGeom>
          <a:noFill/>
        </p:spPr>
        <p:txBody>
          <a:bodyPr wrap="square" rtlCol="0">
            <a:spAutoFit/>
          </a:bodyPr>
          <a:lstStyle/>
          <a:p>
            <a:pPr algn="ctr">
              <a:lnSpc>
                <a:spcPct val="150000"/>
              </a:lnSpc>
            </a:pPr>
            <a:r>
              <a:rPr lang="fr-BE" sz="2000" b="1" dirty="0">
                <a:latin typeface="Arial" panose="020B0604020202020204" pitchFamily="34" charset="0"/>
                <a:cs typeface="Arial" panose="020B0604020202020204" pitchFamily="34" charset="0"/>
              </a:rPr>
              <a:t>Equilibre délicat à trouver</a:t>
            </a:r>
          </a:p>
          <a:p>
            <a:pPr algn="ctr">
              <a:lnSpc>
                <a:spcPct val="150000"/>
              </a:lnSpc>
            </a:pPr>
            <a:r>
              <a:rPr lang="fr-BE" sz="2000" b="1" dirty="0">
                <a:cs typeface="Arial" panose="020B0604020202020204" pitchFamily="34" charset="0"/>
              </a:rPr>
              <a:t>Patrimoine</a:t>
            </a:r>
          </a:p>
          <a:p>
            <a:pPr algn="ctr">
              <a:lnSpc>
                <a:spcPct val="150000"/>
              </a:lnSpc>
            </a:pPr>
            <a:r>
              <a:rPr lang="fr-BE" sz="2000" b="1" dirty="0">
                <a:cs typeface="Arial" panose="020B0604020202020204" pitchFamily="34" charset="0"/>
              </a:rPr>
              <a:t>Performances PEB</a:t>
            </a:r>
          </a:p>
          <a:p>
            <a:pPr algn="ctr">
              <a:lnSpc>
                <a:spcPct val="150000"/>
              </a:lnSpc>
            </a:pPr>
            <a:r>
              <a:rPr lang="fr-BE" sz="2000" b="1" dirty="0">
                <a:cs typeface="Arial" panose="020B0604020202020204" pitchFamily="34" charset="0"/>
              </a:rPr>
              <a:t>Techniques de rénovation</a:t>
            </a:r>
          </a:p>
        </p:txBody>
      </p:sp>
      <p:pic>
        <p:nvPicPr>
          <p:cNvPr id="6" name="Image 5">
            <a:extLst>
              <a:ext uri="{FF2B5EF4-FFF2-40B4-BE49-F238E27FC236}">
                <a16:creationId xmlns:a16="http://schemas.microsoft.com/office/drawing/2014/main" id="{8A107E5E-FA9E-4C9C-84EC-8011197EA2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191" y="2724605"/>
            <a:ext cx="6996568" cy="1900541"/>
          </a:xfrm>
          <a:prstGeom prst="rect">
            <a:avLst/>
          </a:prstGeom>
        </p:spPr>
      </p:pic>
    </p:spTree>
    <p:extLst>
      <p:ext uri="{BB962C8B-B14F-4D97-AF65-F5344CB8AC3E}">
        <p14:creationId xmlns:p14="http://schemas.microsoft.com/office/powerpoint/2010/main" val="41671036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D0F7DD6F-779E-4CA6-A714-52B36681741F}"/>
              </a:ext>
            </a:extLst>
          </p:cNvPr>
          <p:cNvSpPr txBox="1"/>
          <p:nvPr/>
        </p:nvSpPr>
        <p:spPr>
          <a:xfrm>
            <a:off x="8722803" y="6277430"/>
            <a:ext cx="3212022" cy="307777"/>
          </a:xfrm>
          <a:prstGeom prst="rect">
            <a:avLst/>
          </a:prstGeom>
          <a:noFill/>
        </p:spPr>
        <p:txBody>
          <a:bodyPr wrap="square" rtlCol="0">
            <a:spAutoFit/>
          </a:bodyPr>
          <a:lstStyle/>
          <a:p>
            <a:r>
              <a:rPr lang="fr-BE" sz="1400" dirty="0" err="1"/>
              <a:t>Voorstelling</a:t>
            </a:r>
            <a:r>
              <a:rPr lang="fr-BE" sz="1400" dirty="0"/>
              <a:t> Renolution  15/02/2022</a:t>
            </a:r>
          </a:p>
        </p:txBody>
      </p:sp>
      <p:pic>
        <p:nvPicPr>
          <p:cNvPr id="8" name="Picture 2" descr="Accueil – AriB">
            <a:extLst>
              <a:ext uri="{FF2B5EF4-FFF2-40B4-BE49-F238E27FC236}">
                <a16:creationId xmlns:a16="http://schemas.microsoft.com/office/drawing/2014/main" id="{3891C4E5-0B63-485B-A4AF-C57B69D34E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2311" y="6102272"/>
            <a:ext cx="1030795" cy="50407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9B1DEDBD-300F-4B66-8C3B-C9D9F6B47C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851" y="6102272"/>
            <a:ext cx="1159043" cy="463688"/>
          </a:xfrm>
          <a:prstGeom prst="rect">
            <a:avLst/>
          </a:prstGeom>
        </p:spPr>
      </p:pic>
      <p:sp>
        <p:nvSpPr>
          <p:cNvPr id="10" name="ZoneTexte 9">
            <a:extLst>
              <a:ext uri="{FF2B5EF4-FFF2-40B4-BE49-F238E27FC236}">
                <a16:creationId xmlns:a16="http://schemas.microsoft.com/office/drawing/2014/main" id="{14140E68-E01C-4B9D-B01F-446F68E2B69A}"/>
              </a:ext>
            </a:extLst>
          </p:cNvPr>
          <p:cNvSpPr txBox="1"/>
          <p:nvPr/>
        </p:nvSpPr>
        <p:spPr>
          <a:xfrm>
            <a:off x="447675" y="6277429"/>
            <a:ext cx="3733800" cy="307777"/>
          </a:xfrm>
          <a:prstGeom prst="rect">
            <a:avLst/>
          </a:prstGeom>
          <a:noFill/>
        </p:spPr>
        <p:txBody>
          <a:bodyPr wrap="square" rtlCol="0">
            <a:spAutoFit/>
          </a:bodyPr>
          <a:lstStyle/>
          <a:p>
            <a:r>
              <a:rPr lang="fr-BE" sz="1400" dirty="0"/>
              <a:t>Présentation Renolution  15/02/2022</a:t>
            </a:r>
          </a:p>
        </p:txBody>
      </p:sp>
      <p:sp>
        <p:nvSpPr>
          <p:cNvPr id="12" name="Titre 11">
            <a:extLst>
              <a:ext uri="{FF2B5EF4-FFF2-40B4-BE49-F238E27FC236}">
                <a16:creationId xmlns:a16="http://schemas.microsoft.com/office/drawing/2014/main" id="{984C81A9-5DFC-48F0-873B-EE1EF93BDAB2}"/>
              </a:ext>
            </a:extLst>
          </p:cNvPr>
          <p:cNvSpPr>
            <a:spLocks noGrp="1"/>
          </p:cNvSpPr>
          <p:nvPr>
            <p:ph type="title"/>
          </p:nvPr>
        </p:nvSpPr>
        <p:spPr>
          <a:xfrm>
            <a:off x="3743326" y="2766218"/>
            <a:ext cx="5353049" cy="1325563"/>
          </a:xfrm>
        </p:spPr>
        <p:txBody>
          <a:bodyPr>
            <a:normAutofit fontScale="90000"/>
          </a:bodyPr>
          <a:lstStyle/>
          <a:p>
            <a:pPr algn="ctr"/>
            <a:r>
              <a:rPr lang="fr-BE" sz="2400" b="1" dirty="0">
                <a:latin typeface="+mn-lt"/>
              </a:rPr>
              <a:t>Merci </a:t>
            </a:r>
            <a:br>
              <a:rPr lang="fr-BE" sz="2400" b="1" dirty="0">
                <a:latin typeface="+mn-lt"/>
              </a:rPr>
            </a:br>
            <a:br>
              <a:rPr lang="fr-BE" sz="2400" b="1" dirty="0">
                <a:latin typeface="+mn-lt"/>
              </a:rPr>
            </a:br>
            <a:r>
              <a:rPr lang="fr-BE" sz="2400" b="1" dirty="0">
                <a:latin typeface="+mn-lt"/>
              </a:rPr>
              <a:t>Rendez-vous en mars pour </a:t>
            </a:r>
            <a:br>
              <a:rPr lang="fr-BE" sz="2400" b="1" dirty="0">
                <a:latin typeface="+mn-lt"/>
              </a:rPr>
            </a:br>
            <a:r>
              <a:rPr lang="fr-BE" sz="2400" b="1" dirty="0">
                <a:latin typeface="+mn-lt"/>
              </a:rPr>
              <a:t>notre prochaine soirée thématique</a:t>
            </a:r>
          </a:p>
        </p:txBody>
      </p:sp>
    </p:spTree>
    <p:extLst>
      <p:ext uri="{BB962C8B-B14F-4D97-AF65-F5344CB8AC3E}">
        <p14:creationId xmlns:p14="http://schemas.microsoft.com/office/powerpoint/2010/main" val="1335599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9CCC20-63B5-4612-A0CB-3E7A09B0A55D}"/>
              </a:ext>
            </a:extLst>
          </p:cNvPr>
          <p:cNvSpPr>
            <a:spLocks noGrp="1"/>
          </p:cNvSpPr>
          <p:nvPr>
            <p:ph type="title"/>
          </p:nvPr>
        </p:nvSpPr>
        <p:spPr>
          <a:xfrm>
            <a:off x="838200" y="365126"/>
            <a:ext cx="10515600" cy="567748"/>
          </a:xfrm>
        </p:spPr>
        <p:txBody>
          <a:bodyPr>
            <a:noAutofit/>
          </a:bodyPr>
          <a:lstStyle/>
          <a:p>
            <a:r>
              <a:rPr lang="fr-BE" sz="3600" b="1" dirty="0"/>
              <a:t>Préalables</a:t>
            </a:r>
          </a:p>
        </p:txBody>
      </p:sp>
      <p:sp>
        <p:nvSpPr>
          <p:cNvPr id="3" name="Espace réservé du contenu 2">
            <a:extLst>
              <a:ext uri="{FF2B5EF4-FFF2-40B4-BE49-F238E27FC236}">
                <a16:creationId xmlns:a16="http://schemas.microsoft.com/office/drawing/2014/main" id="{C53F2D50-6D4A-40B4-B6F1-8F95B0C64853}"/>
              </a:ext>
            </a:extLst>
          </p:cNvPr>
          <p:cNvSpPr>
            <a:spLocks noGrp="1"/>
          </p:cNvSpPr>
          <p:nvPr>
            <p:ph idx="1"/>
          </p:nvPr>
        </p:nvSpPr>
        <p:spPr>
          <a:xfrm>
            <a:off x="838200" y="1086716"/>
            <a:ext cx="10515600" cy="4809674"/>
          </a:xfrm>
        </p:spPr>
        <p:txBody>
          <a:bodyPr>
            <a:normAutofit/>
          </a:bodyPr>
          <a:lstStyle/>
          <a:p>
            <a:pPr marL="514350" indent="-514350">
              <a:buFont typeface="+mj-lt"/>
              <a:buAutoNum type="arabicPeriod" startAt="2"/>
            </a:pPr>
            <a:r>
              <a:rPr lang="fr-BE" sz="2400" b="1" dirty="0"/>
              <a:t>Tout part des directives européennes</a:t>
            </a:r>
          </a:p>
          <a:p>
            <a:pPr marL="0" lvl="0" indent="0">
              <a:lnSpc>
                <a:spcPct val="107000"/>
              </a:lnSpc>
              <a:buNone/>
            </a:pPr>
            <a:endParaRPr lang="fr-BE" sz="3200" dirty="0">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rabicPeriod"/>
            </a:pPr>
            <a:endParaRPr lang="fr-BE" sz="2400" dirty="0"/>
          </a:p>
          <a:p>
            <a:pPr marL="0" indent="0">
              <a:buNone/>
            </a:pPr>
            <a:endParaRPr lang="fr-BE" sz="2400" dirty="0"/>
          </a:p>
          <a:p>
            <a:pPr marL="0" indent="0">
              <a:buNone/>
            </a:pPr>
            <a:endParaRPr lang="fr-BE" sz="2400" dirty="0"/>
          </a:p>
        </p:txBody>
      </p:sp>
      <p:sp>
        <p:nvSpPr>
          <p:cNvPr id="11" name="ZoneTexte 10">
            <a:extLst>
              <a:ext uri="{FF2B5EF4-FFF2-40B4-BE49-F238E27FC236}">
                <a16:creationId xmlns:a16="http://schemas.microsoft.com/office/drawing/2014/main" id="{78ABF041-513C-496C-87DA-14AF51E5C48D}"/>
              </a:ext>
            </a:extLst>
          </p:cNvPr>
          <p:cNvSpPr txBox="1"/>
          <p:nvPr/>
        </p:nvSpPr>
        <p:spPr>
          <a:xfrm>
            <a:off x="447675" y="6277429"/>
            <a:ext cx="3733800" cy="307777"/>
          </a:xfrm>
          <a:prstGeom prst="rect">
            <a:avLst/>
          </a:prstGeom>
          <a:noFill/>
        </p:spPr>
        <p:txBody>
          <a:bodyPr wrap="square" rtlCol="0">
            <a:spAutoFit/>
          </a:bodyPr>
          <a:lstStyle/>
          <a:p>
            <a:r>
              <a:rPr lang="fr-BE" sz="1400" dirty="0"/>
              <a:t>Présentation Renolution  15/02/2022</a:t>
            </a:r>
          </a:p>
        </p:txBody>
      </p:sp>
      <p:sp>
        <p:nvSpPr>
          <p:cNvPr id="12" name="ZoneTexte 11">
            <a:extLst>
              <a:ext uri="{FF2B5EF4-FFF2-40B4-BE49-F238E27FC236}">
                <a16:creationId xmlns:a16="http://schemas.microsoft.com/office/drawing/2014/main" id="{4E64C40C-A4F2-4B4D-BE4F-232F527A09A2}"/>
              </a:ext>
            </a:extLst>
          </p:cNvPr>
          <p:cNvSpPr txBox="1"/>
          <p:nvPr/>
        </p:nvSpPr>
        <p:spPr>
          <a:xfrm>
            <a:off x="8722803" y="6277430"/>
            <a:ext cx="3212022" cy="307777"/>
          </a:xfrm>
          <a:prstGeom prst="rect">
            <a:avLst/>
          </a:prstGeom>
          <a:noFill/>
        </p:spPr>
        <p:txBody>
          <a:bodyPr wrap="square" rtlCol="0">
            <a:spAutoFit/>
          </a:bodyPr>
          <a:lstStyle/>
          <a:p>
            <a:r>
              <a:rPr lang="fr-BE" sz="1400" dirty="0" err="1"/>
              <a:t>Voorstelling</a:t>
            </a:r>
            <a:r>
              <a:rPr lang="fr-BE" sz="1400" dirty="0"/>
              <a:t> Renolution  15/02/2022</a:t>
            </a:r>
          </a:p>
        </p:txBody>
      </p:sp>
      <p:pic>
        <p:nvPicPr>
          <p:cNvPr id="7" name="Picture 2" descr="Accueil – AriB">
            <a:extLst>
              <a:ext uri="{FF2B5EF4-FFF2-40B4-BE49-F238E27FC236}">
                <a16:creationId xmlns:a16="http://schemas.microsoft.com/office/drawing/2014/main" id="{FA22EE78-EFF4-4F1F-B9BA-3EFC80A5135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2311" y="6102272"/>
            <a:ext cx="1030795" cy="52500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E71F75BE-3942-4F14-B9C1-DA2BF4EE3F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851" y="6102272"/>
            <a:ext cx="1159043" cy="482934"/>
          </a:xfrm>
          <a:prstGeom prst="rect">
            <a:avLst/>
          </a:prstGeom>
        </p:spPr>
      </p:pic>
      <p:pic>
        <p:nvPicPr>
          <p:cNvPr id="9" name="Picture 4" descr="EU Green Deal – EU-ASEAN">
            <a:extLst>
              <a:ext uri="{FF2B5EF4-FFF2-40B4-BE49-F238E27FC236}">
                <a16:creationId xmlns:a16="http://schemas.microsoft.com/office/drawing/2014/main" id="{41FC1272-4F2C-4801-8BA1-D6122AA388C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8789" y="1904999"/>
            <a:ext cx="4708395" cy="3742459"/>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CCCDD887-EE8B-4ECD-983B-900D0BA03D60}"/>
              </a:ext>
            </a:extLst>
          </p:cNvPr>
          <p:cNvSpPr txBox="1"/>
          <p:nvPr/>
        </p:nvSpPr>
        <p:spPr>
          <a:xfrm>
            <a:off x="5846938" y="1615585"/>
            <a:ext cx="5849761" cy="4031873"/>
          </a:xfrm>
          <a:prstGeom prst="rect">
            <a:avLst/>
          </a:prstGeom>
          <a:noFill/>
        </p:spPr>
        <p:txBody>
          <a:bodyPr wrap="square" rtlCol="0">
            <a:spAutoFit/>
          </a:bodyPr>
          <a:lstStyle/>
          <a:p>
            <a:pPr algn="just"/>
            <a:r>
              <a:rPr lang="fr-BE" sz="1600" b="1" dirty="0">
                <a:cs typeface="Arial" panose="020B0604020202020204" pitchFamily="34" charset="0"/>
              </a:rPr>
              <a:t>Directive 2010/31/UE du 19 mai 2010 sur la performance énergétique des bâtiments</a:t>
            </a:r>
            <a:r>
              <a:rPr lang="fr-BE" sz="1600" dirty="0">
                <a:cs typeface="Arial" panose="020B0604020202020204" pitchFamily="34" charset="0"/>
              </a:rPr>
              <a:t>.</a:t>
            </a:r>
          </a:p>
          <a:p>
            <a:pPr algn="just"/>
            <a:r>
              <a:rPr lang="fr-BE" sz="1600" dirty="0">
                <a:cs typeface="Arial" panose="020B0604020202020204" pitchFamily="34" charset="0"/>
              </a:rPr>
              <a:t>Exigence uniquement sur les bâtiments neufs et les parties rénovées</a:t>
            </a:r>
          </a:p>
          <a:p>
            <a:pPr algn="just"/>
            <a:endParaRPr lang="fr-BE" sz="1600" dirty="0">
              <a:cs typeface="Arial" panose="020B0604020202020204" pitchFamily="34" charset="0"/>
            </a:endParaRPr>
          </a:p>
          <a:p>
            <a:pPr algn="just"/>
            <a:r>
              <a:rPr lang="fr-BE" sz="1600" b="1" dirty="0">
                <a:cs typeface="Arial" panose="020B0604020202020204" pitchFamily="34" charset="0"/>
              </a:rPr>
              <a:t>Directive 2018/844  modifiant la directive existante</a:t>
            </a:r>
          </a:p>
          <a:p>
            <a:pPr algn="just"/>
            <a:r>
              <a:rPr lang="fr-FR" sz="1600" dirty="0">
                <a:cs typeface="Arial" panose="020B0604020202020204" pitchFamily="34" charset="0"/>
              </a:rPr>
              <a:t>Accélérer la rénovation rentable des bâtiments </a:t>
            </a:r>
            <a:r>
              <a:rPr lang="fr-FR" sz="1600" u="sng" dirty="0">
                <a:cs typeface="Arial" panose="020B0604020202020204" pitchFamily="34" charset="0"/>
              </a:rPr>
              <a:t>existants</a:t>
            </a:r>
            <a:r>
              <a:rPr lang="fr-FR" sz="1600" dirty="0">
                <a:cs typeface="Arial" panose="020B0604020202020204" pitchFamily="34" charset="0"/>
              </a:rPr>
              <a:t> et à y promouvoir des technologies intelligentes</a:t>
            </a:r>
          </a:p>
          <a:p>
            <a:pPr algn="just"/>
            <a:endParaRPr lang="fr-BE" sz="1600" dirty="0">
              <a:cs typeface="Arial" panose="020B0604020202020204" pitchFamily="34" charset="0"/>
            </a:endParaRPr>
          </a:p>
          <a:p>
            <a:pPr algn="just"/>
            <a:r>
              <a:rPr lang="fr-FR" sz="1600" i="0" dirty="0">
                <a:effectLst/>
                <a:cs typeface="Arial" panose="020B0604020202020204" pitchFamily="34" charset="0"/>
              </a:rPr>
              <a:t>Les pays de l’UE doivent définir des exigences minimales optimales en matière de performance énergétique. Celles-ci devraient être révisées tous les 5 ans</a:t>
            </a:r>
          </a:p>
          <a:p>
            <a:pPr algn="just"/>
            <a:endParaRPr lang="fr-BE" sz="1600" dirty="0">
              <a:cs typeface="Arial" panose="020B0604020202020204" pitchFamily="34" charset="0"/>
            </a:endParaRPr>
          </a:p>
          <a:p>
            <a:pPr algn="just"/>
            <a:r>
              <a:rPr lang="fr-FR" sz="1600" b="1" dirty="0">
                <a:cs typeface="Arial" panose="020B0604020202020204" pitchFamily="34" charset="0"/>
              </a:rPr>
              <a:t>But : atteindre, d’ici à 2050, l’objectif à long terme de réduction des émissions de gaz à effet de serre dans l’UE de 80 à 95% par rapport au niveau de 1990. La feuille de route doit prévoir des jalons indicatifs pour 2030, 2040 et 2050</a:t>
            </a:r>
            <a:endParaRPr lang="fr-BE" sz="1600" b="1" dirty="0">
              <a:cs typeface="Arial" panose="020B0604020202020204" pitchFamily="34" charset="0"/>
            </a:endParaRPr>
          </a:p>
        </p:txBody>
      </p:sp>
    </p:spTree>
    <p:extLst>
      <p:ext uri="{BB962C8B-B14F-4D97-AF65-F5344CB8AC3E}">
        <p14:creationId xmlns:p14="http://schemas.microsoft.com/office/powerpoint/2010/main" val="2996723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9CCC20-63B5-4612-A0CB-3E7A09B0A55D}"/>
              </a:ext>
            </a:extLst>
          </p:cNvPr>
          <p:cNvSpPr>
            <a:spLocks noGrp="1"/>
          </p:cNvSpPr>
          <p:nvPr>
            <p:ph type="title"/>
          </p:nvPr>
        </p:nvSpPr>
        <p:spPr>
          <a:xfrm>
            <a:off x="838200" y="365126"/>
            <a:ext cx="10515600" cy="567748"/>
          </a:xfrm>
        </p:spPr>
        <p:txBody>
          <a:bodyPr>
            <a:noAutofit/>
          </a:bodyPr>
          <a:lstStyle/>
          <a:p>
            <a:r>
              <a:rPr lang="fr-BE" sz="3600" b="1" dirty="0"/>
              <a:t>Préalables</a:t>
            </a:r>
          </a:p>
        </p:txBody>
      </p:sp>
      <p:sp>
        <p:nvSpPr>
          <p:cNvPr id="3" name="Espace réservé du contenu 2">
            <a:extLst>
              <a:ext uri="{FF2B5EF4-FFF2-40B4-BE49-F238E27FC236}">
                <a16:creationId xmlns:a16="http://schemas.microsoft.com/office/drawing/2014/main" id="{C53F2D50-6D4A-40B4-B6F1-8F95B0C64853}"/>
              </a:ext>
            </a:extLst>
          </p:cNvPr>
          <p:cNvSpPr>
            <a:spLocks noGrp="1"/>
          </p:cNvSpPr>
          <p:nvPr>
            <p:ph idx="1"/>
          </p:nvPr>
        </p:nvSpPr>
        <p:spPr>
          <a:xfrm>
            <a:off x="838200" y="1086716"/>
            <a:ext cx="10515600" cy="4809674"/>
          </a:xfrm>
        </p:spPr>
        <p:txBody>
          <a:bodyPr>
            <a:normAutofit/>
          </a:bodyPr>
          <a:lstStyle/>
          <a:p>
            <a:pPr marL="514350" indent="-514350">
              <a:buFont typeface="+mj-lt"/>
              <a:buAutoNum type="arabicPeriod" startAt="2"/>
            </a:pPr>
            <a:r>
              <a:rPr lang="fr-BE" sz="2400" b="1" dirty="0"/>
              <a:t>Tout part des directives européennes</a:t>
            </a:r>
          </a:p>
          <a:p>
            <a:pPr marL="0" lvl="0" indent="0">
              <a:lnSpc>
                <a:spcPct val="107000"/>
              </a:lnSpc>
              <a:buNone/>
            </a:pPr>
            <a:endParaRPr lang="fr-BE" sz="3200" dirty="0">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rabicPeriod"/>
            </a:pPr>
            <a:endParaRPr lang="fr-BE" sz="2400" dirty="0"/>
          </a:p>
          <a:p>
            <a:pPr marL="0" indent="0">
              <a:buNone/>
            </a:pPr>
            <a:endParaRPr lang="fr-BE" sz="2400" dirty="0"/>
          </a:p>
          <a:p>
            <a:pPr marL="0" indent="0">
              <a:buNone/>
            </a:pPr>
            <a:endParaRPr lang="fr-BE" sz="2400" dirty="0"/>
          </a:p>
        </p:txBody>
      </p:sp>
      <p:sp>
        <p:nvSpPr>
          <p:cNvPr id="11" name="ZoneTexte 10">
            <a:extLst>
              <a:ext uri="{FF2B5EF4-FFF2-40B4-BE49-F238E27FC236}">
                <a16:creationId xmlns:a16="http://schemas.microsoft.com/office/drawing/2014/main" id="{78ABF041-513C-496C-87DA-14AF51E5C48D}"/>
              </a:ext>
            </a:extLst>
          </p:cNvPr>
          <p:cNvSpPr txBox="1"/>
          <p:nvPr/>
        </p:nvSpPr>
        <p:spPr>
          <a:xfrm>
            <a:off x="447675" y="6277429"/>
            <a:ext cx="3733800" cy="307777"/>
          </a:xfrm>
          <a:prstGeom prst="rect">
            <a:avLst/>
          </a:prstGeom>
          <a:noFill/>
        </p:spPr>
        <p:txBody>
          <a:bodyPr wrap="square" rtlCol="0">
            <a:spAutoFit/>
          </a:bodyPr>
          <a:lstStyle/>
          <a:p>
            <a:r>
              <a:rPr lang="fr-BE" sz="1400" dirty="0"/>
              <a:t>Présentation Renolution  15/02/2022</a:t>
            </a:r>
          </a:p>
        </p:txBody>
      </p:sp>
      <p:sp>
        <p:nvSpPr>
          <p:cNvPr id="12" name="ZoneTexte 11">
            <a:extLst>
              <a:ext uri="{FF2B5EF4-FFF2-40B4-BE49-F238E27FC236}">
                <a16:creationId xmlns:a16="http://schemas.microsoft.com/office/drawing/2014/main" id="{4E64C40C-A4F2-4B4D-BE4F-232F527A09A2}"/>
              </a:ext>
            </a:extLst>
          </p:cNvPr>
          <p:cNvSpPr txBox="1"/>
          <p:nvPr/>
        </p:nvSpPr>
        <p:spPr>
          <a:xfrm>
            <a:off x="8722803" y="6277430"/>
            <a:ext cx="3212022" cy="307777"/>
          </a:xfrm>
          <a:prstGeom prst="rect">
            <a:avLst/>
          </a:prstGeom>
          <a:noFill/>
        </p:spPr>
        <p:txBody>
          <a:bodyPr wrap="square" rtlCol="0">
            <a:spAutoFit/>
          </a:bodyPr>
          <a:lstStyle/>
          <a:p>
            <a:r>
              <a:rPr lang="fr-BE" sz="1400" dirty="0" err="1"/>
              <a:t>Voorstelling</a:t>
            </a:r>
            <a:r>
              <a:rPr lang="fr-BE" sz="1400" dirty="0"/>
              <a:t> Renolution  15/02/2022</a:t>
            </a:r>
          </a:p>
        </p:txBody>
      </p:sp>
      <p:pic>
        <p:nvPicPr>
          <p:cNvPr id="7" name="Picture 2" descr="Accueil – AriB">
            <a:extLst>
              <a:ext uri="{FF2B5EF4-FFF2-40B4-BE49-F238E27FC236}">
                <a16:creationId xmlns:a16="http://schemas.microsoft.com/office/drawing/2014/main" id="{FA22EE78-EFF4-4F1F-B9BA-3EFC80A5135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2311" y="6102272"/>
            <a:ext cx="1030795" cy="52500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E71F75BE-3942-4F14-B9C1-DA2BF4EE3F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851" y="6102272"/>
            <a:ext cx="1159043" cy="482934"/>
          </a:xfrm>
          <a:prstGeom prst="rect">
            <a:avLst/>
          </a:prstGeom>
        </p:spPr>
      </p:pic>
      <p:sp>
        <p:nvSpPr>
          <p:cNvPr id="13" name="ZoneTexte 12">
            <a:extLst>
              <a:ext uri="{FF2B5EF4-FFF2-40B4-BE49-F238E27FC236}">
                <a16:creationId xmlns:a16="http://schemas.microsoft.com/office/drawing/2014/main" id="{CCCDD887-EE8B-4ECD-983B-900D0BA03D60}"/>
              </a:ext>
            </a:extLst>
          </p:cNvPr>
          <p:cNvSpPr txBox="1"/>
          <p:nvPr/>
        </p:nvSpPr>
        <p:spPr>
          <a:xfrm>
            <a:off x="6419851" y="1604605"/>
            <a:ext cx="5341685" cy="4001095"/>
          </a:xfrm>
          <a:prstGeom prst="rect">
            <a:avLst/>
          </a:prstGeom>
          <a:noFill/>
        </p:spPr>
        <p:txBody>
          <a:bodyPr wrap="square" rtlCol="0">
            <a:spAutoFit/>
          </a:bodyPr>
          <a:lstStyle/>
          <a:p>
            <a:pPr algn="just"/>
            <a:r>
              <a:rPr lang="fr-BE" sz="1600" b="1" dirty="0">
                <a:cs typeface="Arial" panose="020B0604020202020204" pitchFamily="34" charset="0"/>
              </a:rPr>
              <a:t>Le 15/12/2021 Proposition de directive du Parlement Européen sur la performance énergétique des bâtiments </a:t>
            </a:r>
          </a:p>
          <a:p>
            <a:pPr algn="just"/>
            <a:endParaRPr lang="fr-BE" sz="1600" b="1" dirty="0">
              <a:cs typeface="Arial" panose="020B0604020202020204" pitchFamily="34" charset="0"/>
            </a:endParaRPr>
          </a:p>
          <a:p>
            <a:pPr algn="just"/>
            <a:r>
              <a:rPr lang="fr-FR" sz="1600" dirty="0">
                <a:cs typeface="Arial" panose="020B0604020202020204" pitchFamily="34" charset="0"/>
              </a:rPr>
              <a:t>Emissions nulles dès 2030 pour les bâtiments neufs et dès 2027 pour les bâtiments publics neufs.</a:t>
            </a:r>
          </a:p>
          <a:p>
            <a:pPr algn="just"/>
            <a:endParaRPr lang="fr-FR" sz="1600" dirty="0">
              <a:cs typeface="Arial" panose="020B0604020202020204" pitchFamily="34" charset="0"/>
            </a:endParaRPr>
          </a:p>
          <a:p>
            <a:pPr algn="just"/>
            <a:r>
              <a:rPr lang="fr-FR" sz="1600" dirty="0">
                <a:cs typeface="Arial" panose="020B0604020202020204" pitchFamily="34" charset="0"/>
              </a:rPr>
              <a:t>D’ici à 2030, les 15 % les moins performants du parc immobilier de l’UE devront être modernisés et passer du niveau de performance énergétique G au niveau F au minimum.</a:t>
            </a:r>
          </a:p>
          <a:p>
            <a:pPr algn="just"/>
            <a:endParaRPr lang="fr-FR" sz="1600" dirty="0">
              <a:cs typeface="Arial" panose="020B0604020202020204" pitchFamily="34" charset="0"/>
            </a:endParaRPr>
          </a:p>
          <a:p>
            <a:pPr algn="just"/>
            <a:r>
              <a:rPr lang="fr-FR" sz="1600" dirty="0">
                <a:cs typeface="Arial" panose="020B0604020202020204" pitchFamily="34" charset="0"/>
              </a:rPr>
              <a:t>Disposer d’un certificat de performance énergétique:</a:t>
            </a:r>
          </a:p>
          <a:p>
            <a:pPr algn="just"/>
            <a:endParaRPr lang="fr-FR" sz="1600" dirty="0">
              <a:cs typeface="Arial" panose="020B0604020202020204" pitchFamily="34" charset="0"/>
            </a:endParaRPr>
          </a:p>
          <a:p>
            <a:pPr algn="just"/>
            <a:r>
              <a:rPr lang="fr-FR" sz="1600" dirty="0">
                <a:cs typeface="Arial" panose="020B0604020202020204" pitchFamily="34" charset="0"/>
              </a:rPr>
              <a:t>Mettre en place des instruments appropriés, en particulier pour les ménages à faible revenu.</a:t>
            </a:r>
            <a:endParaRPr lang="fr-BE" sz="1400" dirty="0">
              <a:cs typeface="Arial" panose="020B0604020202020204" pitchFamily="34" charset="0"/>
            </a:endParaRPr>
          </a:p>
          <a:p>
            <a:pPr algn="just"/>
            <a:endParaRPr lang="fr-BE" sz="1400" dirty="0">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D8E01C70-7920-44D4-A1BB-CE11398026C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4315" y="2400300"/>
            <a:ext cx="5174792" cy="2620148"/>
          </a:xfrm>
          <a:prstGeom prst="rect">
            <a:avLst/>
          </a:prstGeom>
        </p:spPr>
      </p:pic>
    </p:spTree>
    <p:extLst>
      <p:ext uri="{BB962C8B-B14F-4D97-AF65-F5344CB8AC3E}">
        <p14:creationId xmlns:p14="http://schemas.microsoft.com/office/powerpoint/2010/main" val="1493212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9CCC20-63B5-4612-A0CB-3E7A09B0A55D}"/>
              </a:ext>
            </a:extLst>
          </p:cNvPr>
          <p:cNvSpPr>
            <a:spLocks noGrp="1"/>
          </p:cNvSpPr>
          <p:nvPr>
            <p:ph type="title"/>
          </p:nvPr>
        </p:nvSpPr>
        <p:spPr>
          <a:xfrm>
            <a:off x="838200" y="365126"/>
            <a:ext cx="10515600" cy="567748"/>
          </a:xfrm>
        </p:spPr>
        <p:txBody>
          <a:bodyPr>
            <a:noAutofit/>
          </a:bodyPr>
          <a:lstStyle/>
          <a:p>
            <a:r>
              <a:rPr lang="fr-BE" sz="3600" b="1" dirty="0"/>
              <a:t>Préalables</a:t>
            </a:r>
          </a:p>
        </p:txBody>
      </p:sp>
      <p:sp>
        <p:nvSpPr>
          <p:cNvPr id="3" name="Espace réservé du contenu 2">
            <a:extLst>
              <a:ext uri="{FF2B5EF4-FFF2-40B4-BE49-F238E27FC236}">
                <a16:creationId xmlns:a16="http://schemas.microsoft.com/office/drawing/2014/main" id="{C53F2D50-6D4A-40B4-B6F1-8F95B0C64853}"/>
              </a:ext>
            </a:extLst>
          </p:cNvPr>
          <p:cNvSpPr>
            <a:spLocks noGrp="1"/>
          </p:cNvSpPr>
          <p:nvPr>
            <p:ph idx="1"/>
          </p:nvPr>
        </p:nvSpPr>
        <p:spPr>
          <a:xfrm>
            <a:off x="838200" y="1086716"/>
            <a:ext cx="10515600" cy="4809674"/>
          </a:xfrm>
        </p:spPr>
        <p:txBody>
          <a:bodyPr>
            <a:normAutofit/>
          </a:bodyPr>
          <a:lstStyle/>
          <a:p>
            <a:pPr marL="514350" indent="-514350">
              <a:buFont typeface="+mj-lt"/>
              <a:buAutoNum type="arabicPeriod" startAt="2"/>
            </a:pPr>
            <a:r>
              <a:rPr lang="fr-BE" sz="2400" b="1" dirty="0"/>
              <a:t>Le nouveau Bauhaus européen</a:t>
            </a:r>
          </a:p>
          <a:p>
            <a:pPr marL="0" lvl="0" indent="0">
              <a:lnSpc>
                <a:spcPct val="107000"/>
              </a:lnSpc>
              <a:buNone/>
            </a:pPr>
            <a:endParaRPr lang="fr-BE" sz="3200" dirty="0">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rabicPeriod"/>
            </a:pPr>
            <a:endParaRPr lang="fr-BE" sz="2400" dirty="0"/>
          </a:p>
          <a:p>
            <a:pPr marL="0" indent="0">
              <a:buNone/>
            </a:pPr>
            <a:endParaRPr lang="fr-BE" sz="2400" dirty="0"/>
          </a:p>
          <a:p>
            <a:pPr marL="0" indent="0">
              <a:buNone/>
            </a:pPr>
            <a:endParaRPr lang="fr-BE" sz="2400" dirty="0"/>
          </a:p>
        </p:txBody>
      </p:sp>
      <p:sp>
        <p:nvSpPr>
          <p:cNvPr id="11" name="ZoneTexte 10">
            <a:extLst>
              <a:ext uri="{FF2B5EF4-FFF2-40B4-BE49-F238E27FC236}">
                <a16:creationId xmlns:a16="http://schemas.microsoft.com/office/drawing/2014/main" id="{78ABF041-513C-496C-87DA-14AF51E5C48D}"/>
              </a:ext>
            </a:extLst>
          </p:cNvPr>
          <p:cNvSpPr txBox="1"/>
          <p:nvPr/>
        </p:nvSpPr>
        <p:spPr>
          <a:xfrm>
            <a:off x="447675" y="6277429"/>
            <a:ext cx="3733800" cy="307777"/>
          </a:xfrm>
          <a:prstGeom prst="rect">
            <a:avLst/>
          </a:prstGeom>
          <a:noFill/>
        </p:spPr>
        <p:txBody>
          <a:bodyPr wrap="square" rtlCol="0">
            <a:spAutoFit/>
          </a:bodyPr>
          <a:lstStyle/>
          <a:p>
            <a:r>
              <a:rPr lang="fr-BE" sz="1400" dirty="0"/>
              <a:t>Présentation Renolution  15/02/2022</a:t>
            </a:r>
          </a:p>
        </p:txBody>
      </p:sp>
      <p:sp>
        <p:nvSpPr>
          <p:cNvPr id="12" name="ZoneTexte 11">
            <a:extLst>
              <a:ext uri="{FF2B5EF4-FFF2-40B4-BE49-F238E27FC236}">
                <a16:creationId xmlns:a16="http://schemas.microsoft.com/office/drawing/2014/main" id="{4E64C40C-A4F2-4B4D-BE4F-232F527A09A2}"/>
              </a:ext>
            </a:extLst>
          </p:cNvPr>
          <p:cNvSpPr txBox="1"/>
          <p:nvPr/>
        </p:nvSpPr>
        <p:spPr>
          <a:xfrm>
            <a:off x="8722803" y="6277430"/>
            <a:ext cx="3212022" cy="307777"/>
          </a:xfrm>
          <a:prstGeom prst="rect">
            <a:avLst/>
          </a:prstGeom>
          <a:noFill/>
        </p:spPr>
        <p:txBody>
          <a:bodyPr wrap="square" rtlCol="0">
            <a:spAutoFit/>
          </a:bodyPr>
          <a:lstStyle/>
          <a:p>
            <a:r>
              <a:rPr lang="fr-BE" sz="1400" dirty="0" err="1"/>
              <a:t>Voorstelling</a:t>
            </a:r>
            <a:r>
              <a:rPr lang="fr-BE" sz="1400" dirty="0"/>
              <a:t> Renolution  15/02/2022</a:t>
            </a:r>
          </a:p>
        </p:txBody>
      </p:sp>
      <p:pic>
        <p:nvPicPr>
          <p:cNvPr id="7" name="Picture 2" descr="Accueil – AriB">
            <a:extLst>
              <a:ext uri="{FF2B5EF4-FFF2-40B4-BE49-F238E27FC236}">
                <a16:creationId xmlns:a16="http://schemas.microsoft.com/office/drawing/2014/main" id="{FA22EE78-EFF4-4F1F-B9BA-3EFC80A5135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2311" y="6102272"/>
            <a:ext cx="1030795" cy="52500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E71F75BE-3942-4F14-B9C1-DA2BF4EE3F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851" y="6102272"/>
            <a:ext cx="1159043" cy="482934"/>
          </a:xfrm>
          <a:prstGeom prst="rect">
            <a:avLst/>
          </a:prstGeom>
        </p:spPr>
      </p:pic>
      <p:sp>
        <p:nvSpPr>
          <p:cNvPr id="13" name="ZoneTexte 12">
            <a:extLst>
              <a:ext uri="{FF2B5EF4-FFF2-40B4-BE49-F238E27FC236}">
                <a16:creationId xmlns:a16="http://schemas.microsoft.com/office/drawing/2014/main" id="{CCCDD887-EE8B-4ECD-983B-900D0BA03D60}"/>
              </a:ext>
            </a:extLst>
          </p:cNvPr>
          <p:cNvSpPr txBox="1"/>
          <p:nvPr/>
        </p:nvSpPr>
        <p:spPr>
          <a:xfrm>
            <a:off x="6504191" y="1712326"/>
            <a:ext cx="5009067" cy="3785652"/>
          </a:xfrm>
          <a:prstGeom prst="rect">
            <a:avLst/>
          </a:prstGeom>
          <a:noFill/>
        </p:spPr>
        <p:txBody>
          <a:bodyPr wrap="square" rtlCol="0">
            <a:spAutoFit/>
          </a:bodyPr>
          <a:lstStyle/>
          <a:p>
            <a:pPr algn="just"/>
            <a:r>
              <a:rPr lang="fr-FR" sz="1600" dirty="0">
                <a:solidFill>
                  <a:srgbClr val="000000"/>
                </a:solidFill>
              </a:rPr>
              <a:t>L’architecture et l’environnement bâti sont l’expression de la culture, des modes de vie et des valeurs du passé et du présent. Ils constituent le socle de notre patrimoine culturel de demain et contribuent à façonner nos sociétés et nos identités</a:t>
            </a:r>
          </a:p>
          <a:p>
            <a:pPr algn="just"/>
            <a:endParaRPr lang="fr-BE" sz="1600" dirty="0">
              <a:solidFill>
                <a:srgbClr val="000000"/>
              </a:solidFill>
              <a:cs typeface="Arial" panose="020B0604020202020204" pitchFamily="34" charset="0"/>
            </a:endParaRPr>
          </a:p>
          <a:p>
            <a:pPr algn="just"/>
            <a:endParaRPr lang="fr-BE" sz="1600" dirty="0">
              <a:solidFill>
                <a:srgbClr val="000000"/>
              </a:solidFill>
              <a:cs typeface="Arial" panose="020B0604020202020204" pitchFamily="34" charset="0"/>
            </a:endParaRPr>
          </a:p>
          <a:p>
            <a:pPr algn="just"/>
            <a:r>
              <a:rPr lang="fr-FR" sz="1600" dirty="0">
                <a:solidFill>
                  <a:srgbClr val="000000"/>
                </a:solidFill>
              </a:rPr>
              <a:t>« En jetant des ponts entre la science et l'innovation, d'une part, et l'art et la culture, d'autre part, et en adoptant une approche globale, le nouveau Bauhaus européen créera des solutions qui sont non seulement durables et innovantes, mais aussi accessibles, abordables et bénéfiques pour nous tous »</a:t>
            </a:r>
          </a:p>
          <a:p>
            <a:pPr algn="just"/>
            <a:endParaRPr lang="fr-FR" sz="1600" dirty="0">
              <a:solidFill>
                <a:srgbClr val="000000"/>
              </a:solidFill>
            </a:endParaRPr>
          </a:p>
          <a:p>
            <a:pPr algn="just"/>
            <a:r>
              <a:rPr lang="fr-BE" sz="1600" dirty="0" err="1">
                <a:solidFill>
                  <a:srgbClr val="000000"/>
                </a:solidFill>
              </a:rPr>
              <a:t>Mariya</a:t>
            </a:r>
            <a:r>
              <a:rPr lang="fr-BE" sz="1600" dirty="0">
                <a:solidFill>
                  <a:srgbClr val="000000"/>
                </a:solidFill>
              </a:rPr>
              <a:t> Gabriel</a:t>
            </a:r>
          </a:p>
        </p:txBody>
      </p:sp>
      <p:pic>
        <p:nvPicPr>
          <p:cNvPr id="5" name="Image 4">
            <a:extLst>
              <a:ext uri="{FF2B5EF4-FFF2-40B4-BE49-F238E27FC236}">
                <a16:creationId xmlns:a16="http://schemas.microsoft.com/office/drawing/2014/main" id="{0F751EC9-E178-4AB2-8DC2-B490553889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7675" y="1970454"/>
            <a:ext cx="5933566" cy="3269395"/>
          </a:xfrm>
          <a:prstGeom prst="rect">
            <a:avLst/>
          </a:prstGeom>
        </p:spPr>
      </p:pic>
    </p:spTree>
    <p:extLst>
      <p:ext uri="{BB962C8B-B14F-4D97-AF65-F5344CB8AC3E}">
        <p14:creationId xmlns:p14="http://schemas.microsoft.com/office/powerpoint/2010/main" val="2037029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4E64C40C-A4F2-4B4D-BE4F-232F527A09A2}"/>
              </a:ext>
            </a:extLst>
          </p:cNvPr>
          <p:cNvSpPr txBox="1"/>
          <p:nvPr/>
        </p:nvSpPr>
        <p:spPr>
          <a:xfrm>
            <a:off x="8722803" y="6277430"/>
            <a:ext cx="3212022" cy="307777"/>
          </a:xfrm>
          <a:prstGeom prst="rect">
            <a:avLst/>
          </a:prstGeom>
          <a:noFill/>
        </p:spPr>
        <p:txBody>
          <a:bodyPr wrap="square" rtlCol="0">
            <a:spAutoFit/>
          </a:bodyPr>
          <a:lstStyle/>
          <a:p>
            <a:r>
              <a:rPr lang="fr-BE" sz="1400" dirty="0" err="1"/>
              <a:t>Voorstelling</a:t>
            </a:r>
            <a:r>
              <a:rPr lang="fr-BE" sz="1400" dirty="0"/>
              <a:t> Renolution  15/02/2022</a:t>
            </a:r>
          </a:p>
        </p:txBody>
      </p:sp>
      <p:pic>
        <p:nvPicPr>
          <p:cNvPr id="7" name="Picture 2" descr="Accueil – AriB">
            <a:extLst>
              <a:ext uri="{FF2B5EF4-FFF2-40B4-BE49-F238E27FC236}">
                <a16:creationId xmlns:a16="http://schemas.microsoft.com/office/drawing/2014/main" id="{FA22EE78-EFF4-4F1F-B9BA-3EFC80A5135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2311" y="6102272"/>
            <a:ext cx="1030795" cy="50407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E71F75BE-3942-4F14-B9C1-DA2BF4EE3F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851" y="6102272"/>
            <a:ext cx="1159043" cy="463688"/>
          </a:xfrm>
          <a:prstGeom prst="rect">
            <a:avLst/>
          </a:prstGeom>
        </p:spPr>
      </p:pic>
      <p:pic>
        <p:nvPicPr>
          <p:cNvPr id="10" name="Image 9">
            <a:extLst>
              <a:ext uri="{FF2B5EF4-FFF2-40B4-BE49-F238E27FC236}">
                <a16:creationId xmlns:a16="http://schemas.microsoft.com/office/drawing/2014/main" id="{211DE7F0-44E8-4504-8895-95408F32251A}"/>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257175" y="1086716"/>
            <a:ext cx="7646309" cy="5190713"/>
          </a:xfrm>
          <a:prstGeom prst="rect">
            <a:avLst/>
          </a:prstGeom>
        </p:spPr>
      </p:pic>
      <p:sp>
        <p:nvSpPr>
          <p:cNvPr id="2" name="Titre 1">
            <a:extLst>
              <a:ext uri="{FF2B5EF4-FFF2-40B4-BE49-F238E27FC236}">
                <a16:creationId xmlns:a16="http://schemas.microsoft.com/office/drawing/2014/main" id="{7F9CCC20-63B5-4612-A0CB-3E7A09B0A55D}"/>
              </a:ext>
            </a:extLst>
          </p:cNvPr>
          <p:cNvSpPr>
            <a:spLocks noGrp="1"/>
          </p:cNvSpPr>
          <p:nvPr>
            <p:ph type="title"/>
          </p:nvPr>
        </p:nvSpPr>
        <p:spPr>
          <a:xfrm>
            <a:off x="838200" y="365126"/>
            <a:ext cx="10515600" cy="567748"/>
          </a:xfrm>
        </p:spPr>
        <p:txBody>
          <a:bodyPr>
            <a:noAutofit/>
          </a:bodyPr>
          <a:lstStyle/>
          <a:p>
            <a:r>
              <a:rPr lang="fr-BE" sz="3600" b="1" dirty="0"/>
              <a:t>Préalables</a:t>
            </a:r>
          </a:p>
        </p:txBody>
      </p:sp>
      <p:sp>
        <p:nvSpPr>
          <p:cNvPr id="3" name="Espace réservé du contenu 2">
            <a:extLst>
              <a:ext uri="{FF2B5EF4-FFF2-40B4-BE49-F238E27FC236}">
                <a16:creationId xmlns:a16="http://schemas.microsoft.com/office/drawing/2014/main" id="{C53F2D50-6D4A-40B4-B6F1-8F95B0C64853}"/>
              </a:ext>
            </a:extLst>
          </p:cNvPr>
          <p:cNvSpPr>
            <a:spLocks noGrp="1"/>
          </p:cNvSpPr>
          <p:nvPr>
            <p:ph idx="1"/>
          </p:nvPr>
        </p:nvSpPr>
        <p:spPr>
          <a:xfrm>
            <a:off x="838200" y="1086716"/>
            <a:ext cx="10515600" cy="4809674"/>
          </a:xfrm>
        </p:spPr>
        <p:txBody>
          <a:bodyPr>
            <a:normAutofit/>
          </a:bodyPr>
          <a:lstStyle/>
          <a:p>
            <a:pPr marL="514350" indent="-514350">
              <a:buFont typeface="+mj-lt"/>
              <a:buAutoNum type="arabicPeriod" startAt="3"/>
            </a:pPr>
            <a:r>
              <a:rPr lang="fr-BE" sz="2400" b="1" dirty="0"/>
              <a:t>Nous ne sommes qu’au début du processus</a:t>
            </a:r>
          </a:p>
          <a:p>
            <a:pPr marL="0" lvl="0" indent="0">
              <a:lnSpc>
                <a:spcPct val="107000"/>
              </a:lnSpc>
              <a:buNone/>
            </a:pPr>
            <a:endParaRPr lang="fr-BE" sz="3200" dirty="0">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rabicPeriod"/>
            </a:pPr>
            <a:endParaRPr lang="fr-BE" sz="2400" dirty="0"/>
          </a:p>
          <a:p>
            <a:pPr marL="0" indent="0">
              <a:buNone/>
            </a:pPr>
            <a:endParaRPr lang="fr-BE" sz="2400" dirty="0"/>
          </a:p>
          <a:p>
            <a:pPr marL="0" indent="0">
              <a:buNone/>
            </a:pPr>
            <a:endParaRPr lang="fr-BE" sz="2400" dirty="0"/>
          </a:p>
        </p:txBody>
      </p:sp>
      <p:sp>
        <p:nvSpPr>
          <p:cNvPr id="11" name="ZoneTexte 10">
            <a:extLst>
              <a:ext uri="{FF2B5EF4-FFF2-40B4-BE49-F238E27FC236}">
                <a16:creationId xmlns:a16="http://schemas.microsoft.com/office/drawing/2014/main" id="{78ABF041-513C-496C-87DA-14AF51E5C48D}"/>
              </a:ext>
            </a:extLst>
          </p:cNvPr>
          <p:cNvSpPr txBox="1"/>
          <p:nvPr/>
        </p:nvSpPr>
        <p:spPr>
          <a:xfrm>
            <a:off x="447675" y="6277429"/>
            <a:ext cx="3733800" cy="307777"/>
          </a:xfrm>
          <a:prstGeom prst="rect">
            <a:avLst/>
          </a:prstGeom>
          <a:noFill/>
        </p:spPr>
        <p:txBody>
          <a:bodyPr wrap="square" rtlCol="0">
            <a:spAutoFit/>
          </a:bodyPr>
          <a:lstStyle/>
          <a:p>
            <a:r>
              <a:rPr lang="fr-BE" sz="1400" dirty="0"/>
              <a:t>Présentation Renolution  15/02/2022</a:t>
            </a:r>
          </a:p>
        </p:txBody>
      </p:sp>
      <p:sp>
        <p:nvSpPr>
          <p:cNvPr id="13" name="ZoneTexte 12">
            <a:extLst>
              <a:ext uri="{FF2B5EF4-FFF2-40B4-BE49-F238E27FC236}">
                <a16:creationId xmlns:a16="http://schemas.microsoft.com/office/drawing/2014/main" id="{CCCDD887-EE8B-4ECD-983B-900D0BA03D60}"/>
              </a:ext>
            </a:extLst>
          </p:cNvPr>
          <p:cNvSpPr txBox="1"/>
          <p:nvPr/>
        </p:nvSpPr>
        <p:spPr>
          <a:xfrm>
            <a:off x="6419851" y="1724026"/>
            <a:ext cx="5009067" cy="954107"/>
          </a:xfrm>
          <a:prstGeom prst="rect">
            <a:avLst/>
          </a:prstGeom>
          <a:noFill/>
        </p:spPr>
        <p:txBody>
          <a:bodyPr wrap="square" rtlCol="0">
            <a:spAutoFit/>
          </a:bodyPr>
          <a:lstStyle/>
          <a:p>
            <a:pPr algn="just"/>
            <a:endParaRPr lang="fr-BE" sz="1400" b="1" dirty="0">
              <a:latin typeface="Arial" panose="020B0604020202020204" pitchFamily="34" charset="0"/>
              <a:cs typeface="Arial" panose="020B0604020202020204" pitchFamily="34" charset="0"/>
            </a:endParaRPr>
          </a:p>
          <a:p>
            <a:pPr algn="just"/>
            <a:endParaRPr lang="fr-BE" sz="1400" dirty="0">
              <a:latin typeface="Arial" panose="020B0604020202020204" pitchFamily="34" charset="0"/>
              <a:cs typeface="Arial" panose="020B0604020202020204" pitchFamily="34" charset="0"/>
            </a:endParaRPr>
          </a:p>
          <a:p>
            <a:pPr algn="just"/>
            <a:endParaRPr lang="fr-BE" sz="1400" dirty="0">
              <a:latin typeface="Arial" panose="020B0604020202020204" pitchFamily="34" charset="0"/>
              <a:cs typeface="Arial" panose="020B0604020202020204" pitchFamily="34" charset="0"/>
            </a:endParaRPr>
          </a:p>
          <a:p>
            <a:pPr algn="just"/>
            <a:endParaRPr lang="fr-BE" sz="1400" dirty="0">
              <a:latin typeface="Arial" panose="020B0604020202020204" pitchFamily="34" charset="0"/>
              <a:cs typeface="Arial" panose="020B0604020202020204" pitchFamily="34" charset="0"/>
            </a:endParaRPr>
          </a:p>
        </p:txBody>
      </p:sp>
      <p:sp>
        <p:nvSpPr>
          <p:cNvPr id="14" name="ZoneTexte 13">
            <a:extLst>
              <a:ext uri="{FF2B5EF4-FFF2-40B4-BE49-F238E27FC236}">
                <a16:creationId xmlns:a16="http://schemas.microsoft.com/office/drawing/2014/main" id="{BF22EBC9-0C54-43F1-95DE-C6502DC93491}"/>
              </a:ext>
            </a:extLst>
          </p:cNvPr>
          <p:cNvSpPr txBox="1"/>
          <p:nvPr/>
        </p:nvSpPr>
        <p:spPr>
          <a:xfrm>
            <a:off x="7676017" y="2106257"/>
            <a:ext cx="3905250" cy="3354765"/>
          </a:xfrm>
          <a:prstGeom prst="rect">
            <a:avLst/>
          </a:prstGeom>
          <a:noFill/>
        </p:spPr>
        <p:txBody>
          <a:bodyPr wrap="square" rtlCol="0">
            <a:spAutoFit/>
          </a:bodyPr>
          <a:lstStyle/>
          <a:p>
            <a:r>
              <a:rPr lang="fr-BE" sz="1600" dirty="0">
                <a:cs typeface="Arial" panose="020B0604020202020204" pitchFamily="34" charset="0"/>
              </a:rPr>
              <a:t>Lancement de l’alliance Renolution le 9/9/2021</a:t>
            </a:r>
          </a:p>
          <a:p>
            <a:endParaRPr lang="fr-BE" sz="1600" dirty="0">
              <a:cs typeface="Arial" panose="020B0604020202020204" pitchFamily="34" charset="0"/>
            </a:endParaRPr>
          </a:p>
          <a:p>
            <a:r>
              <a:rPr lang="fr-BE" sz="1600" dirty="0">
                <a:cs typeface="Arial" panose="020B0604020202020204" pitchFamily="34" charset="0"/>
              </a:rPr>
              <a:t>Les  7 groupes de l’alliance ne sont qu’au début du travail de préparation de cette immense  vague de rénovation.</a:t>
            </a:r>
          </a:p>
          <a:p>
            <a:endParaRPr lang="fr-BE" sz="1600" dirty="0">
              <a:cs typeface="Arial" panose="020B0604020202020204" pitchFamily="34" charset="0"/>
            </a:endParaRPr>
          </a:p>
          <a:p>
            <a:r>
              <a:rPr lang="fr-BE" sz="1600" dirty="0">
                <a:cs typeface="Arial" panose="020B0604020202020204" pitchFamily="34" charset="0"/>
              </a:rPr>
              <a:t>CPEB obligatoire en 2026</a:t>
            </a:r>
          </a:p>
          <a:p>
            <a:endParaRPr lang="fr-BE" sz="1600" dirty="0">
              <a:cs typeface="Arial" panose="020B0604020202020204" pitchFamily="34" charset="0"/>
            </a:endParaRPr>
          </a:p>
          <a:p>
            <a:r>
              <a:rPr lang="fr-BE" sz="1600" dirty="0">
                <a:cs typeface="Arial" panose="020B0604020202020204" pitchFamily="34" charset="0"/>
              </a:rPr>
              <a:t>Début de la rénovation systématique du bâti en 2026</a:t>
            </a:r>
            <a:endParaRPr lang="fr-BE" b="1" dirty="0">
              <a:latin typeface="Arial" panose="020B0604020202020204" pitchFamily="34" charset="0"/>
              <a:cs typeface="Arial" panose="020B0604020202020204" pitchFamily="34" charset="0"/>
            </a:endParaRPr>
          </a:p>
          <a:p>
            <a:endParaRPr lang="fr-BE" dirty="0">
              <a:latin typeface="Arial" panose="020B0604020202020204" pitchFamily="34" charset="0"/>
              <a:cs typeface="Arial" panose="020B0604020202020204" pitchFamily="34" charset="0"/>
            </a:endParaRPr>
          </a:p>
          <a:p>
            <a:pPr algn="just"/>
            <a:r>
              <a:rPr lang="fr-BE"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98891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9CCC20-63B5-4612-A0CB-3E7A09B0A55D}"/>
              </a:ext>
            </a:extLst>
          </p:cNvPr>
          <p:cNvSpPr>
            <a:spLocks noGrp="1"/>
          </p:cNvSpPr>
          <p:nvPr>
            <p:ph type="title"/>
          </p:nvPr>
        </p:nvSpPr>
        <p:spPr>
          <a:xfrm>
            <a:off x="838200" y="365126"/>
            <a:ext cx="10515600" cy="567748"/>
          </a:xfrm>
        </p:spPr>
        <p:txBody>
          <a:bodyPr>
            <a:noAutofit/>
          </a:bodyPr>
          <a:lstStyle/>
          <a:p>
            <a:r>
              <a:rPr lang="fr-BE" sz="3600" b="1" dirty="0"/>
              <a:t>Patrimoine</a:t>
            </a:r>
          </a:p>
        </p:txBody>
      </p:sp>
      <p:sp>
        <p:nvSpPr>
          <p:cNvPr id="3" name="Espace réservé du contenu 2">
            <a:extLst>
              <a:ext uri="{FF2B5EF4-FFF2-40B4-BE49-F238E27FC236}">
                <a16:creationId xmlns:a16="http://schemas.microsoft.com/office/drawing/2014/main" id="{C53F2D50-6D4A-40B4-B6F1-8F95B0C64853}"/>
              </a:ext>
            </a:extLst>
          </p:cNvPr>
          <p:cNvSpPr>
            <a:spLocks noGrp="1"/>
          </p:cNvSpPr>
          <p:nvPr>
            <p:ph idx="1"/>
          </p:nvPr>
        </p:nvSpPr>
        <p:spPr>
          <a:xfrm>
            <a:off x="838199" y="1200150"/>
            <a:ext cx="9210675" cy="3962399"/>
          </a:xfrm>
        </p:spPr>
        <p:txBody>
          <a:bodyPr>
            <a:normAutofit/>
          </a:bodyPr>
          <a:lstStyle/>
          <a:p>
            <a:pPr marL="0" indent="0">
              <a:buNone/>
            </a:pPr>
            <a:endParaRPr lang="fr-BE" sz="2400" dirty="0"/>
          </a:p>
          <a:p>
            <a:pPr marL="0" indent="0">
              <a:buNone/>
            </a:pPr>
            <a:endParaRPr lang="fr-BE" sz="2400" dirty="0"/>
          </a:p>
          <a:p>
            <a:pPr marL="0" indent="0">
              <a:buNone/>
            </a:pPr>
            <a:endParaRPr lang="fr-BE" sz="2400" dirty="0"/>
          </a:p>
          <a:p>
            <a:pPr marL="514350" indent="-514350">
              <a:buAutoNum type="arabicPeriod"/>
            </a:pPr>
            <a:endParaRPr lang="fr-BE" sz="2400" dirty="0"/>
          </a:p>
          <a:p>
            <a:pPr marL="0" indent="0">
              <a:buNone/>
            </a:pPr>
            <a:endParaRPr lang="fr-BE" sz="2400" dirty="0"/>
          </a:p>
          <a:p>
            <a:pPr marL="0" indent="0">
              <a:buNone/>
            </a:pPr>
            <a:endParaRPr lang="fr-BE" sz="2400" dirty="0"/>
          </a:p>
        </p:txBody>
      </p:sp>
      <p:sp>
        <p:nvSpPr>
          <p:cNvPr id="7" name="ZoneTexte 6">
            <a:extLst>
              <a:ext uri="{FF2B5EF4-FFF2-40B4-BE49-F238E27FC236}">
                <a16:creationId xmlns:a16="http://schemas.microsoft.com/office/drawing/2014/main" id="{D0F7DD6F-779E-4CA6-A714-52B36681741F}"/>
              </a:ext>
            </a:extLst>
          </p:cNvPr>
          <p:cNvSpPr txBox="1"/>
          <p:nvPr/>
        </p:nvSpPr>
        <p:spPr>
          <a:xfrm>
            <a:off x="8722803" y="6277430"/>
            <a:ext cx="3212022" cy="307777"/>
          </a:xfrm>
          <a:prstGeom prst="rect">
            <a:avLst/>
          </a:prstGeom>
          <a:noFill/>
        </p:spPr>
        <p:txBody>
          <a:bodyPr wrap="square" rtlCol="0">
            <a:spAutoFit/>
          </a:bodyPr>
          <a:lstStyle/>
          <a:p>
            <a:r>
              <a:rPr lang="fr-BE" sz="1400" dirty="0" err="1"/>
              <a:t>Voorstelling</a:t>
            </a:r>
            <a:r>
              <a:rPr lang="fr-BE" sz="1400" dirty="0"/>
              <a:t> Renolution  15/02/2022</a:t>
            </a:r>
          </a:p>
        </p:txBody>
      </p:sp>
      <p:pic>
        <p:nvPicPr>
          <p:cNvPr id="8" name="Picture 2" descr="Accueil – AriB">
            <a:extLst>
              <a:ext uri="{FF2B5EF4-FFF2-40B4-BE49-F238E27FC236}">
                <a16:creationId xmlns:a16="http://schemas.microsoft.com/office/drawing/2014/main" id="{3891C4E5-0B63-485B-A4AF-C57B69D34E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2311" y="6102272"/>
            <a:ext cx="1030795" cy="50407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9B1DEDBD-300F-4B66-8C3B-C9D9F6B47C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851" y="6102272"/>
            <a:ext cx="1159043" cy="463688"/>
          </a:xfrm>
          <a:prstGeom prst="rect">
            <a:avLst/>
          </a:prstGeom>
        </p:spPr>
      </p:pic>
      <p:sp>
        <p:nvSpPr>
          <p:cNvPr id="10" name="ZoneTexte 9">
            <a:extLst>
              <a:ext uri="{FF2B5EF4-FFF2-40B4-BE49-F238E27FC236}">
                <a16:creationId xmlns:a16="http://schemas.microsoft.com/office/drawing/2014/main" id="{14140E68-E01C-4B9D-B01F-446F68E2B69A}"/>
              </a:ext>
            </a:extLst>
          </p:cNvPr>
          <p:cNvSpPr txBox="1"/>
          <p:nvPr/>
        </p:nvSpPr>
        <p:spPr>
          <a:xfrm>
            <a:off x="447675" y="6277429"/>
            <a:ext cx="3733800" cy="307777"/>
          </a:xfrm>
          <a:prstGeom prst="rect">
            <a:avLst/>
          </a:prstGeom>
          <a:noFill/>
        </p:spPr>
        <p:txBody>
          <a:bodyPr wrap="square" rtlCol="0">
            <a:spAutoFit/>
          </a:bodyPr>
          <a:lstStyle/>
          <a:p>
            <a:r>
              <a:rPr lang="fr-BE" sz="1400" dirty="0"/>
              <a:t>Présentation Renolution  15/02/2022</a:t>
            </a:r>
          </a:p>
        </p:txBody>
      </p:sp>
      <p:sp>
        <p:nvSpPr>
          <p:cNvPr id="12" name="ZoneTexte 11">
            <a:extLst>
              <a:ext uri="{FF2B5EF4-FFF2-40B4-BE49-F238E27FC236}">
                <a16:creationId xmlns:a16="http://schemas.microsoft.com/office/drawing/2014/main" id="{08DD6BDA-96ED-436E-A5D5-EA7411C03FFC}"/>
              </a:ext>
            </a:extLst>
          </p:cNvPr>
          <p:cNvSpPr txBox="1"/>
          <p:nvPr/>
        </p:nvSpPr>
        <p:spPr>
          <a:xfrm>
            <a:off x="7370830" y="2257425"/>
            <a:ext cx="4682624" cy="2831544"/>
          </a:xfrm>
          <a:prstGeom prst="rect">
            <a:avLst/>
          </a:prstGeom>
          <a:noFill/>
        </p:spPr>
        <p:txBody>
          <a:bodyPr wrap="square" rtlCol="0">
            <a:spAutoFit/>
          </a:bodyPr>
          <a:lstStyle/>
          <a:p>
            <a:endParaRPr lang="fr-BE" sz="1600" dirty="0">
              <a:cs typeface="Arial" panose="020B0604020202020204" pitchFamily="34" charset="0"/>
            </a:endParaRPr>
          </a:p>
          <a:p>
            <a:pPr algn="just"/>
            <a:r>
              <a:rPr lang="fr-BE" sz="1600" dirty="0">
                <a:cs typeface="Arial" panose="020B0604020202020204" pitchFamily="34" charset="0"/>
              </a:rPr>
              <a:t>Avant 1900		30 257</a:t>
            </a:r>
          </a:p>
          <a:p>
            <a:pPr algn="just"/>
            <a:r>
              <a:rPr lang="fr-BE" sz="1600" dirty="0">
                <a:cs typeface="Arial" panose="020B0604020202020204" pitchFamily="34" charset="0"/>
              </a:rPr>
              <a:t>1900 à 1918		45 113</a:t>
            </a:r>
          </a:p>
          <a:p>
            <a:pPr algn="just"/>
            <a:r>
              <a:rPr lang="fr-BE" sz="1600" dirty="0">
                <a:cs typeface="Arial" panose="020B0604020202020204" pitchFamily="34" charset="0"/>
              </a:rPr>
              <a:t>1919 à 1945	  	38 312</a:t>
            </a:r>
          </a:p>
          <a:p>
            <a:pPr algn="just"/>
            <a:r>
              <a:rPr lang="fr-BE" sz="1600" dirty="0">
                <a:cs typeface="Arial" panose="020B0604020202020204" pitchFamily="34" charset="0"/>
              </a:rPr>
              <a:t>1946 à 1961		35 041</a:t>
            </a:r>
          </a:p>
          <a:p>
            <a:pPr algn="just"/>
            <a:r>
              <a:rPr lang="fr-BE" sz="1600" dirty="0">
                <a:cs typeface="Arial" panose="020B0604020202020204" pitchFamily="34" charset="0"/>
              </a:rPr>
              <a:t>Après 1962		31 637</a:t>
            </a:r>
          </a:p>
          <a:p>
            <a:pPr algn="just"/>
            <a:endParaRPr lang="fr-BE" sz="1600" dirty="0">
              <a:cs typeface="Arial" panose="020B0604020202020204" pitchFamily="34" charset="0"/>
            </a:endParaRPr>
          </a:p>
          <a:p>
            <a:pPr algn="just"/>
            <a:r>
              <a:rPr lang="fr-BE" sz="1600" b="1" dirty="0">
                <a:cs typeface="Arial" panose="020B0604020202020204" pitchFamily="34" charset="0"/>
              </a:rPr>
              <a:t>Total			194 870</a:t>
            </a:r>
          </a:p>
          <a:p>
            <a:pPr algn="just"/>
            <a:endParaRPr lang="fr-BE" sz="1600" b="1" dirty="0"/>
          </a:p>
          <a:p>
            <a:pPr algn="just"/>
            <a:r>
              <a:rPr lang="fr-BE" sz="1600" b="1" dirty="0">
                <a:cs typeface="Arial" panose="020B0604020202020204" pitchFamily="34" charset="0"/>
              </a:rPr>
              <a:t>Dont </a:t>
            </a:r>
            <a:r>
              <a:rPr lang="fr-BE" sz="1600" b="1" dirty="0">
                <a:ea typeface="Cambria Math" panose="02040503050406030204" pitchFamily="18" charset="0"/>
                <a:cs typeface="Arial" panose="020B0604020202020204" pitchFamily="34" charset="0"/>
              </a:rPr>
              <a:t>± </a:t>
            </a:r>
            <a:r>
              <a:rPr lang="fr-BE" sz="1600" b="1" dirty="0">
                <a:cs typeface="Arial" panose="020B0604020202020204" pitchFamily="34" charset="0"/>
              </a:rPr>
              <a:t>98 000 bâtiments avant 1932</a:t>
            </a:r>
          </a:p>
          <a:p>
            <a:pPr algn="just"/>
            <a:r>
              <a:rPr lang="fr-BE" sz="1600" b="1" dirty="0">
                <a:cs typeface="Arial" panose="020B0604020202020204" pitchFamily="34" charset="0"/>
              </a:rPr>
              <a:t>Soit près de 50% </a:t>
            </a:r>
            <a:r>
              <a:rPr lang="fr-BE" dirty="0"/>
              <a:t>	 </a:t>
            </a:r>
          </a:p>
        </p:txBody>
      </p:sp>
      <p:graphicFrame>
        <p:nvGraphicFramePr>
          <p:cNvPr id="14" name="Graphique 13">
            <a:extLst>
              <a:ext uri="{FF2B5EF4-FFF2-40B4-BE49-F238E27FC236}">
                <a16:creationId xmlns:a16="http://schemas.microsoft.com/office/drawing/2014/main" id="{11D92D3C-3209-48E4-A7EE-AC129558AC4B}"/>
              </a:ext>
            </a:extLst>
          </p:cNvPr>
          <p:cNvGraphicFramePr>
            <a:graphicFrameLocks/>
          </p:cNvGraphicFramePr>
          <p:nvPr>
            <p:extLst>
              <p:ext uri="{D42A27DB-BD31-4B8C-83A1-F6EECF244321}">
                <p14:modId xmlns:p14="http://schemas.microsoft.com/office/powerpoint/2010/main" val="465568978"/>
              </p:ext>
            </p:extLst>
          </p:nvPr>
        </p:nvGraphicFramePr>
        <p:xfrm>
          <a:off x="838199" y="1826538"/>
          <a:ext cx="6161173" cy="3693319"/>
        </p:xfrm>
        <a:graphic>
          <a:graphicData uri="http://schemas.openxmlformats.org/drawingml/2006/chart">
            <c:chart xmlns:c="http://schemas.openxmlformats.org/drawingml/2006/chart" xmlns:r="http://schemas.openxmlformats.org/officeDocument/2006/relationships" r:id="rId4"/>
          </a:graphicData>
        </a:graphic>
      </p:graphicFrame>
      <p:sp>
        <p:nvSpPr>
          <p:cNvPr id="11" name="ZoneTexte 10">
            <a:extLst>
              <a:ext uri="{FF2B5EF4-FFF2-40B4-BE49-F238E27FC236}">
                <a16:creationId xmlns:a16="http://schemas.microsoft.com/office/drawing/2014/main" id="{79CB19CD-5B07-4C8E-A52A-FE1889F36211}"/>
              </a:ext>
            </a:extLst>
          </p:cNvPr>
          <p:cNvSpPr txBox="1"/>
          <p:nvPr/>
        </p:nvSpPr>
        <p:spPr>
          <a:xfrm>
            <a:off x="789419" y="993249"/>
            <a:ext cx="6096000" cy="461665"/>
          </a:xfrm>
          <a:prstGeom prst="rect">
            <a:avLst/>
          </a:prstGeom>
          <a:noFill/>
        </p:spPr>
        <p:txBody>
          <a:bodyPr wrap="square">
            <a:spAutoFit/>
          </a:bodyPr>
          <a:lstStyle/>
          <a:p>
            <a:r>
              <a:rPr lang="fr-FR" sz="2400" b="1" dirty="0"/>
              <a:t>Rappel : âge des bâtiments</a:t>
            </a:r>
          </a:p>
        </p:txBody>
      </p:sp>
      <p:sp>
        <p:nvSpPr>
          <p:cNvPr id="13" name="ZoneTexte 12">
            <a:extLst>
              <a:ext uri="{FF2B5EF4-FFF2-40B4-BE49-F238E27FC236}">
                <a16:creationId xmlns:a16="http://schemas.microsoft.com/office/drawing/2014/main" id="{BDF1351C-DE81-4664-9825-0259F156BB3A}"/>
              </a:ext>
            </a:extLst>
          </p:cNvPr>
          <p:cNvSpPr txBox="1"/>
          <p:nvPr/>
        </p:nvSpPr>
        <p:spPr>
          <a:xfrm>
            <a:off x="7284528" y="5324633"/>
            <a:ext cx="2876550" cy="307777"/>
          </a:xfrm>
          <a:prstGeom prst="rect">
            <a:avLst/>
          </a:prstGeom>
          <a:noFill/>
        </p:spPr>
        <p:txBody>
          <a:bodyPr wrap="square">
            <a:spAutoFit/>
          </a:bodyPr>
          <a:lstStyle/>
          <a:p>
            <a:r>
              <a:rPr lang="fr-BE" sz="1400" dirty="0"/>
              <a:t>Source Statbel.be  15/02/2022</a:t>
            </a:r>
          </a:p>
        </p:txBody>
      </p:sp>
    </p:spTree>
    <p:extLst>
      <p:ext uri="{BB962C8B-B14F-4D97-AF65-F5344CB8AC3E}">
        <p14:creationId xmlns:p14="http://schemas.microsoft.com/office/powerpoint/2010/main" val="815132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9CCC20-63B5-4612-A0CB-3E7A09B0A55D}"/>
              </a:ext>
            </a:extLst>
          </p:cNvPr>
          <p:cNvSpPr>
            <a:spLocks noGrp="1"/>
          </p:cNvSpPr>
          <p:nvPr>
            <p:ph type="title"/>
          </p:nvPr>
        </p:nvSpPr>
        <p:spPr>
          <a:xfrm>
            <a:off x="838200" y="365126"/>
            <a:ext cx="10515600" cy="567748"/>
          </a:xfrm>
        </p:spPr>
        <p:txBody>
          <a:bodyPr>
            <a:noAutofit/>
          </a:bodyPr>
          <a:lstStyle/>
          <a:p>
            <a:r>
              <a:rPr lang="fr-BE" sz="3600" b="1" dirty="0"/>
              <a:t>Patrimoine</a:t>
            </a:r>
          </a:p>
        </p:txBody>
      </p:sp>
      <p:sp>
        <p:nvSpPr>
          <p:cNvPr id="3" name="Espace réservé du contenu 2">
            <a:extLst>
              <a:ext uri="{FF2B5EF4-FFF2-40B4-BE49-F238E27FC236}">
                <a16:creationId xmlns:a16="http://schemas.microsoft.com/office/drawing/2014/main" id="{C53F2D50-6D4A-40B4-B6F1-8F95B0C64853}"/>
              </a:ext>
            </a:extLst>
          </p:cNvPr>
          <p:cNvSpPr>
            <a:spLocks noGrp="1"/>
          </p:cNvSpPr>
          <p:nvPr>
            <p:ph idx="1"/>
          </p:nvPr>
        </p:nvSpPr>
        <p:spPr>
          <a:xfrm>
            <a:off x="838199" y="1200150"/>
            <a:ext cx="9210675" cy="3962399"/>
          </a:xfrm>
        </p:spPr>
        <p:txBody>
          <a:bodyPr>
            <a:normAutofit/>
          </a:bodyPr>
          <a:lstStyle/>
          <a:p>
            <a:pPr marL="457200" indent="-457200">
              <a:buAutoNum type="arabicPeriod"/>
            </a:pPr>
            <a:r>
              <a:rPr lang="fr-FR" sz="2400" b="1" dirty="0"/>
              <a:t>De quels outils disposons-nous?</a:t>
            </a:r>
          </a:p>
          <a:p>
            <a:pPr marL="457200" indent="-457200">
              <a:buAutoNum type="arabicPeriod"/>
            </a:pPr>
            <a:endParaRPr lang="fr-FR" sz="2400" dirty="0"/>
          </a:p>
          <a:p>
            <a:pPr marL="914400" lvl="1" indent="-457200">
              <a:buAutoNum type="arabicPeriod"/>
            </a:pPr>
            <a:r>
              <a:rPr lang="fr-FR" sz="2000" dirty="0" err="1"/>
              <a:t>Brugis</a:t>
            </a:r>
            <a:endParaRPr lang="fr-FR" sz="2000" dirty="0"/>
          </a:p>
          <a:p>
            <a:pPr marL="914400" lvl="1" indent="-457200">
              <a:buAutoNum type="arabicPeriod"/>
            </a:pPr>
            <a:endParaRPr lang="fr-FR" sz="2000" dirty="0"/>
          </a:p>
          <a:p>
            <a:pPr marL="914400" lvl="1" indent="-457200">
              <a:buAutoNum type="arabicPeriod"/>
            </a:pPr>
            <a:r>
              <a:rPr lang="fr-FR" sz="2000" dirty="0"/>
              <a:t>Registre du patrimoine protégé</a:t>
            </a:r>
          </a:p>
          <a:p>
            <a:pPr marL="914400" lvl="1" indent="-457200">
              <a:buAutoNum type="arabicPeriod"/>
            </a:pPr>
            <a:endParaRPr lang="fr-FR" sz="2000" dirty="0"/>
          </a:p>
          <a:p>
            <a:pPr marL="914400" lvl="1" indent="-457200">
              <a:buAutoNum type="arabicPeriod"/>
            </a:pPr>
            <a:r>
              <a:rPr lang="fr-FR" sz="2000" dirty="0"/>
              <a:t>Inventaire du patrimoine architectural</a:t>
            </a:r>
          </a:p>
          <a:p>
            <a:pPr marL="914400" lvl="1" indent="-457200">
              <a:buAutoNum type="arabicPeriod"/>
            </a:pPr>
            <a:endParaRPr lang="fr-FR" sz="2000" dirty="0"/>
          </a:p>
          <a:p>
            <a:pPr marL="914400" lvl="1" indent="-457200">
              <a:buAutoNum type="arabicPeriod"/>
            </a:pPr>
            <a:r>
              <a:rPr lang="fr-FR" sz="2000" dirty="0"/>
              <a:t>Les sites indépendants</a:t>
            </a:r>
          </a:p>
          <a:p>
            <a:pPr marL="914400" lvl="1" indent="-457200">
              <a:buAutoNum type="arabicPeriod"/>
            </a:pPr>
            <a:endParaRPr lang="fr-FR" sz="2000" dirty="0"/>
          </a:p>
          <a:p>
            <a:pPr marL="0" indent="0">
              <a:buNone/>
            </a:pPr>
            <a:endParaRPr lang="fr-BE" sz="2400" dirty="0"/>
          </a:p>
          <a:p>
            <a:pPr marL="0" indent="0">
              <a:buNone/>
            </a:pPr>
            <a:endParaRPr lang="fr-BE" sz="2400" dirty="0"/>
          </a:p>
          <a:p>
            <a:pPr marL="0" indent="0">
              <a:buNone/>
            </a:pPr>
            <a:endParaRPr lang="fr-BE" sz="2400" dirty="0"/>
          </a:p>
          <a:p>
            <a:pPr marL="514350" indent="-514350">
              <a:buAutoNum type="arabicPeriod"/>
            </a:pPr>
            <a:endParaRPr lang="fr-BE" sz="2400" dirty="0"/>
          </a:p>
          <a:p>
            <a:pPr marL="0" indent="0">
              <a:buNone/>
            </a:pPr>
            <a:endParaRPr lang="fr-BE" sz="2400" dirty="0"/>
          </a:p>
          <a:p>
            <a:pPr marL="0" indent="0">
              <a:buNone/>
            </a:pPr>
            <a:endParaRPr lang="fr-BE" sz="2400" dirty="0"/>
          </a:p>
        </p:txBody>
      </p:sp>
      <p:sp>
        <p:nvSpPr>
          <p:cNvPr id="7" name="ZoneTexte 6">
            <a:extLst>
              <a:ext uri="{FF2B5EF4-FFF2-40B4-BE49-F238E27FC236}">
                <a16:creationId xmlns:a16="http://schemas.microsoft.com/office/drawing/2014/main" id="{D0F7DD6F-779E-4CA6-A714-52B36681741F}"/>
              </a:ext>
            </a:extLst>
          </p:cNvPr>
          <p:cNvSpPr txBox="1"/>
          <p:nvPr/>
        </p:nvSpPr>
        <p:spPr>
          <a:xfrm>
            <a:off x="8722803" y="6277430"/>
            <a:ext cx="3212022" cy="307777"/>
          </a:xfrm>
          <a:prstGeom prst="rect">
            <a:avLst/>
          </a:prstGeom>
          <a:noFill/>
        </p:spPr>
        <p:txBody>
          <a:bodyPr wrap="square" rtlCol="0">
            <a:spAutoFit/>
          </a:bodyPr>
          <a:lstStyle/>
          <a:p>
            <a:r>
              <a:rPr lang="fr-BE" sz="1400" dirty="0" err="1"/>
              <a:t>Voorstelling</a:t>
            </a:r>
            <a:r>
              <a:rPr lang="fr-BE" sz="1400" dirty="0"/>
              <a:t> Renolution  15/02/2022</a:t>
            </a:r>
          </a:p>
        </p:txBody>
      </p:sp>
      <p:pic>
        <p:nvPicPr>
          <p:cNvPr id="8" name="Picture 2" descr="Accueil – AriB">
            <a:extLst>
              <a:ext uri="{FF2B5EF4-FFF2-40B4-BE49-F238E27FC236}">
                <a16:creationId xmlns:a16="http://schemas.microsoft.com/office/drawing/2014/main" id="{3891C4E5-0B63-485B-A4AF-C57B69D34E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2311" y="6102272"/>
            <a:ext cx="1030795" cy="50407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9B1DEDBD-300F-4B66-8C3B-C9D9F6B47C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851" y="6102272"/>
            <a:ext cx="1159043" cy="463688"/>
          </a:xfrm>
          <a:prstGeom prst="rect">
            <a:avLst/>
          </a:prstGeom>
        </p:spPr>
      </p:pic>
      <p:sp>
        <p:nvSpPr>
          <p:cNvPr id="10" name="ZoneTexte 9">
            <a:extLst>
              <a:ext uri="{FF2B5EF4-FFF2-40B4-BE49-F238E27FC236}">
                <a16:creationId xmlns:a16="http://schemas.microsoft.com/office/drawing/2014/main" id="{14140E68-E01C-4B9D-B01F-446F68E2B69A}"/>
              </a:ext>
            </a:extLst>
          </p:cNvPr>
          <p:cNvSpPr txBox="1"/>
          <p:nvPr/>
        </p:nvSpPr>
        <p:spPr>
          <a:xfrm>
            <a:off x="447675" y="6277429"/>
            <a:ext cx="3733800" cy="307777"/>
          </a:xfrm>
          <a:prstGeom prst="rect">
            <a:avLst/>
          </a:prstGeom>
          <a:noFill/>
        </p:spPr>
        <p:txBody>
          <a:bodyPr wrap="square" rtlCol="0">
            <a:spAutoFit/>
          </a:bodyPr>
          <a:lstStyle/>
          <a:p>
            <a:r>
              <a:rPr lang="fr-BE" sz="1400" dirty="0"/>
              <a:t>Présentation Renolution  15/02/2022</a:t>
            </a:r>
          </a:p>
        </p:txBody>
      </p:sp>
    </p:spTree>
    <p:extLst>
      <p:ext uri="{BB962C8B-B14F-4D97-AF65-F5344CB8AC3E}">
        <p14:creationId xmlns:p14="http://schemas.microsoft.com/office/powerpoint/2010/main" val="312678812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2134</TotalTime>
  <Words>1620</Words>
  <Application>Microsoft Office PowerPoint</Application>
  <PresentationFormat>Grand écran</PresentationFormat>
  <Paragraphs>526</Paragraphs>
  <Slides>35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35</vt:i4>
      </vt:variant>
    </vt:vector>
  </HeadingPairs>
  <TitlesOfParts>
    <vt:vector size="39" baseType="lpstr">
      <vt:lpstr>Arial</vt:lpstr>
      <vt:lpstr>Calibri</vt:lpstr>
      <vt:lpstr>Calibri Light</vt:lpstr>
      <vt:lpstr>Thème Office</vt:lpstr>
      <vt:lpstr>Présentation PowerPoint</vt:lpstr>
      <vt:lpstr>Préalables</vt:lpstr>
      <vt:lpstr>Préalables</vt:lpstr>
      <vt:lpstr>Préalables</vt:lpstr>
      <vt:lpstr>Préalables</vt:lpstr>
      <vt:lpstr>Préalables</vt:lpstr>
      <vt:lpstr>Préalables</vt:lpstr>
      <vt:lpstr>Patrimoine</vt:lpstr>
      <vt:lpstr>Patrimoine</vt:lpstr>
      <vt:lpstr>Patrimoine</vt:lpstr>
      <vt:lpstr>Patrimoine</vt:lpstr>
      <vt:lpstr>Patrimoine</vt:lpstr>
      <vt:lpstr>Patrimoine</vt:lpstr>
      <vt:lpstr>Patrimoine</vt:lpstr>
      <vt:lpstr>Patrimoine</vt:lpstr>
      <vt:lpstr>Urbanisme</vt:lpstr>
      <vt:lpstr>Urbanisme</vt:lpstr>
      <vt:lpstr>Urbanisme</vt:lpstr>
      <vt:lpstr>Urbanisme</vt:lpstr>
      <vt:lpstr>Urbanisme</vt:lpstr>
      <vt:lpstr>Urbanisme</vt:lpstr>
      <vt:lpstr>Urbanisme</vt:lpstr>
      <vt:lpstr>Urbanisme</vt:lpstr>
      <vt:lpstr>Urbanisme</vt:lpstr>
      <vt:lpstr>Urbanisme</vt:lpstr>
      <vt:lpstr>Urbanisme</vt:lpstr>
      <vt:lpstr>Urbanisme</vt:lpstr>
      <vt:lpstr>Urbanisme</vt:lpstr>
      <vt:lpstr>Urbanisme</vt:lpstr>
      <vt:lpstr>Urbanisme</vt:lpstr>
      <vt:lpstr>Urbanisme</vt:lpstr>
      <vt:lpstr>Urbanisme</vt:lpstr>
      <vt:lpstr>Urbanisme</vt:lpstr>
      <vt:lpstr>Urbanisme - Patrimoine</vt:lpstr>
      <vt:lpstr>Merci   Rendez-vous en mars pour  notre prochaine soirée thématique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Erwin Spitzer</dc:creator>
  <cp:lastModifiedBy>Erwin Spitzer</cp:lastModifiedBy>
  <cp:revision>24</cp:revision>
  <dcterms:created xsi:type="dcterms:W3CDTF">2021-12-05T11:53:13Z</dcterms:created>
  <dcterms:modified xsi:type="dcterms:W3CDTF">2022-02-16T08:40:27Z</dcterms:modified>
</cp:coreProperties>
</file>