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44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F219BA0-28E0-4443-BB2A-0E37E8B92B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192933-E500-4B96-9FCA-EA1AA6809E9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4D935-2E70-4E0E-96D7-31BC125453D9}" type="datetimeFigureOut">
              <a:rPr lang="fr-BE" smtClean="0"/>
              <a:t>23-09-21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73FE63-DBFA-4A85-ABFF-DE34A81927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BE"/>
              <a:t>Figesti brxl SRL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115B59-0A54-47A1-9092-4234F26380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312D1-9EA9-477D-BC7C-A14E70BFFEA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379830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EA848-DE07-4186-998F-8E7630042881}" type="datetimeFigureOut">
              <a:rPr lang="fr-BE" smtClean="0"/>
              <a:t>23-09-21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BE"/>
              <a:t>Figesti brxl SRL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AE5ED-6D3F-43AC-BDAC-840357F65E3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62155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865B-E555-4B3F-8F04-42B3D83C709E}" type="datetime1">
              <a:rPr lang="fr-BE" smtClean="0"/>
              <a:t>23-09-21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346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CE69-184E-4FB5-AC7B-9838F17D2B41}" type="datetime1">
              <a:rPr lang="fr-BE" smtClean="0"/>
              <a:t>23-09-21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8221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CB5D-A739-43C2-B81B-BB49955E191E}" type="datetime1">
              <a:rPr lang="fr-BE" smtClean="0"/>
              <a:t>23-09-21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418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28E22-F316-4699-ACF8-6B1F5581CAD5}" type="datetime1">
              <a:rPr lang="fr-BE" smtClean="0"/>
              <a:t>23-09-21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2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8C09-6972-4F2B-A4C6-9BF6FBA4E6A7}" type="datetime1">
              <a:rPr lang="fr-BE" smtClean="0"/>
              <a:t>23-09-21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7841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EF98-90FC-4B12-AC01-EAAECE3ED34E}" type="datetime1">
              <a:rPr lang="fr-BE" smtClean="0"/>
              <a:t>23-09-21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60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1F2B-9F68-4B68-A7CB-12A788A55CFD}" type="datetime1">
              <a:rPr lang="fr-BE" smtClean="0"/>
              <a:t>23-09-21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094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4894-A3A8-4FC0-A5B4-D7397FE8D9E8}" type="datetime1">
              <a:rPr lang="fr-BE" smtClean="0"/>
              <a:t>23-09-21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1048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DC846-D675-4804-8093-B3001EB3D31F}" type="datetime1">
              <a:rPr lang="fr-BE" smtClean="0"/>
              <a:t>23-09-21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548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C1ED8-934F-49E9-BE59-9B0C88120132}" type="datetime1">
              <a:rPr lang="fr-BE" smtClean="0"/>
              <a:t>23-09-21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574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B5CA-ED89-407B-9AF3-0ADBE7ABC3FF}" type="datetime1">
              <a:rPr lang="fr-BE" smtClean="0"/>
              <a:t>23-09-21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42947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52ACA-0942-455F-83A2-902ED8E039C4}" type="datetime1">
              <a:rPr lang="fr-BE" smtClean="0"/>
              <a:t>23-09-21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- Figesti brxl srl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0CCB-DBB5-4716-9B0B-E4A310EE7A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81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services.minfin.fgov.be/myminfin-web/pages/fisconet/document/8a7b5716-5730-433b-a6d5-2f550c38728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La comptabilité des indépendants.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/>
              <a:t>Les rencontres du stage – 23-09-2021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9EC7CEB-E3A7-46D7-B3B4-EBFDF407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3423586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des impôts sur les revenus (CIR 92)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Taxation à l’impôt des personnes physiques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/>
              <a:t>Formulaire de déclaration: Partie 2 Cadre XVIII profits des professions libérales.</a:t>
            </a:r>
          </a:p>
          <a:p>
            <a:pPr marL="0" indent="0">
              <a:buNone/>
            </a:pPr>
            <a:r>
              <a:rPr lang="fr-BE" dirty="0"/>
              <a:t>Recette (HTVA)</a:t>
            </a:r>
          </a:p>
          <a:p>
            <a:pPr marL="0" indent="0">
              <a:buNone/>
            </a:pPr>
            <a:r>
              <a:rPr lang="fr-BE" dirty="0"/>
              <a:t>Cotisations sociales</a:t>
            </a:r>
          </a:p>
          <a:p>
            <a:pPr marL="0" indent="0">
              <a:buNone/>
            </a:pPr>
            <a:r>
              <a:rPr lang="fr-BE" dirty="0"/>
              <a:t>Autres frais professionnels: </a:t>
            </a:r>
            <a:r>
              <a:rPr lang="fr-BE" dirty="0" err="1"/>
              <a:t>fft</a:t>
            </a:r>
            <a:r>
              <a:rPr lang="fr-BE" dirty="0"/>
              <a:t> ( taux dégressif) / réel</a:t>
            </a:r>
          </a:p>
          <a:p>
            <a:pPr marL="0" indent="0">
              <a:buNone/>
            </a:pPr>
            <a:r>
              <a:rPr lang="fr-BE" dirty="0"/>
              <a:t>Dépenses non admises (DNA).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D11913-BAE8-47DD-9181-28E526F26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197168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des impôts sur les revenus (CIR 92)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4210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r-BE" dirty="0"/>
              <a:t>Tranches d’imposition</a:t>
            </a:r>
          </a:p>
          <a:p>
            <a:pPr marL="457200" lvl="1" indent="0">
              <a:buNone/>
            </a:pPr>
            <a:r>
              <a:rPr lang="fr-BE" dirty="0"/>
              <a:t>25% 0           -13.540</a:t>
            </a:r>
          </a:p>
          <a:p>
            <a:pPr marL="457200" lvl="1" indent="0">
              <a:buNone/>
            </a:pPr>
            <a:r>
              <a:rPr lang="fr-BE" dirty="0"/>
              <a:t>40% 13.540 - 23.900</a:t>
            </a:r>
          </a:p>
          <a:p>
            <a:pPr marL="457200" lvl="1" indent="0">
              <a:buNone/>
            </a:pPr>
            <a:r>
              <a:rPr lang="fr-BE" dirty="0"/>
              <a:t>45% 23.900 - 41.360</a:t>
            </a:r>
          </a:p>
          <a:p>
            <a:pPr marL="457200" lvl="1" indent="0">
              <a:buNone/>
            </a:pPr>
            <a:r>
              <a:rPr lang="fr-BE" dirty="0"/>
              <a:t>50%  &gt; 41.360</a:t>
            </a:r>
          </a:p>
          <a:p>
            <a:pPr marL="0" indent="0">
              <a:buNone/>
            </a:pPr>
            <a:r>
              <a:rPr lang="fr-BE" sz="2000" dirty="0"/>
              <a:t>Exemple: 	30.000 € recette annuelle ( 160h * 17 €/h * 11 mois).</a:t>
            </a:r>
          </a:p>
          <a:p>
            <a:pPr marL="0" indent="0">
              <a:buNone/>
            </a:pPr>
            <a:r>
              <a:rPr lang="fr-BE" sz="2000" dirty="0"/>
              <a:t>		  4.600 € cotisations sociales</a:t>
            </a:r>
          </a:p>
          <a:p>
            <a:pPr marL="0" indent="0">
              <a:buNone/>
            </a:pPr>
            <a:r>
              <a:rPr lang="fr-BE" sz="2000" dirty="0"/>
              <a:t>		</a:t>
            </a:r>
            <a:r>
              <a:rPr lang="fr-BE" sz="2000" u="sng" dirty="0"/>
              <a:t>  2.950 </a:t>
            </a:r>
            <a:r>
              <a:rPr lang="fr-BE" sz="2000" dirty="0"/>
              <a:t>€ forfait frais professionnels</a:t>
            </a:r>
          </a:p>
          <a:p>
            <a:pPr marL="0" indent="0">
              <a:buNone/>
            </a:pPr>
            <a:r>
              <a:rPr lang="fr-BE" sz="2000" dirty="0"/>
              <a:t>		22.450 € de base taxable</a:t>
            </a:r>
          </a:p>
          <a:p>
            <a:pPr marL="0" indent="0">
              <a:buNone/>
            </a:pPr>
            <a:r>
              <a:rPr lang="fr-BE" sz="2000" dirty="0"/>
              <a:t>Impôt final 4.800 € ( versement anticipé d’impôt 3 ans) – Net 12 mois +/- 1.700 €</a:t>
            </a:r>
          </a:p>
          <a:p>
            <a:pPr marL="0" indent="0">
              <a:buNone/>
            </a:pPr>
            <a:r>
              <a:rPr lang="fr-BE" sz="2000" dirty="0"/>
              <a:t>Délai d’investigation : 3 années ( 2018 – 2019 -2020)</a:t>
            </a:r>
          </a:p>
          <a:p>
            <a:pPr marL="0" indent="0">
              <a:buNone/>
            </a:pPr>
            <a:r>
              <a:rPr lang="fr-BE" sz="2000" dirty="0"/>
              <a:t>Obligations du contribuable (Art. 320 CIR 92)</a:t>
            </a:r>
          </a:p>
          <a:p>
            <a:pPr marL="0" indent="0">
              <a:buNone/>
            </a:pPr>
            <a:endParaRPr lang="fr-BE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91E27F-6179-4D6C-910D-F90D6FB11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2271122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Divers: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/>
              <a:t>Rédaction convention. Délai de paiement – sanction,</a:t>
            </a:r>
          </a:p>
          <a:p>
            <a:pPr marL="0" indent="0">
              <a:buNone/>
            </a:pPr>
            <a:r>
              <a:rPr lang="fr-BE" dirty="0"/>
              <a:t>Responsabilité solidaire professionnel – entrepreneur – site</a:t>
            </a:r>
          </a:p>
          <a:p>
            <a:pPr marL="0" indent="0">
              <a:buNone/>
            </a:pPr>
            <a:r>
              <a:rPr lang="fr-BE" dirty="0"/>
              <a:t>( dette sociale 35% - Dette fiscale 15%).</a:t>
            </a:r>
          </a:p>
          <a:p>
            <a:pPr marL="0" indent="0">
              <a:buNone/>
            </a:pPr>
            <a:r>
              <a:rPr lang="fr-BE" sz="1600" dirty="0"/>
              <a:t>https://www.checkobligationderetenue.be/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4AC9E1-13EE-42FE-B741-B33F83817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4207348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Code de droit économique</a:t>
            </a:r>
          </a:p>
          <a:p>
            <a:r>
              <a:rPr lang="fr-BE" dirty="0"/>
              <a:t>Code TVA</a:t>
            </a:r>
          </a:p>
          <a:p>
            <a:r>
              <a:rPr lang="fr-BE" dirty="0"/>
              <a:t>Code des impôts sur les revenus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E8CD52-B8C0-4CC8-8B70-D8DDF8AC6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1548060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de droit économique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BE" dirty="0"/>
              <a:t>Objectif: Le code vise  à garantir la liberté d’entreprendre, la loyauté des transactions économiques et à assurer un niveau de protection des consommateurs (Art II.2.).</a:t>
            </a:r>
          </a:p>
          <a:p>
            <a:r>
              <a:rPr lang="fr-BE" dirty="0"/>
              <a:t>Entreprise: Entre autres – toute personne physique qui exerce une activité professionnelle à titre indépendant (Art I.1.)</a:t>
            </a:r>
          </a:p>
          <a:p>
            <a:r>
              <a:rPr lang="fr-BE" dirty="0"/>
              <a:t>Banque carrefour des entreprises (BCE): Registre associé à l’introduction du numéro unique d’entreprise (NE). Cette collecte unique des données à pour but de simplifier les procédures administratives et de  contribuer à l’organisation plus efficace des services publics. </a:t>
            </a:r>
          </a:p>
          <a:p>
            <a:r>
              <a:rPr lang="fr-BE" sz="1400" dirty="0"/>
              <a:t>http://www.ejustice.just.fgov.be/eli/loi/2013/02/28/2013A11134/justel</a:t>
            </a:r>
          </a:p>
          <a:p>
            <a:r>
              <a:rPr lang="fr-BE" sz="1400" dirty="0"/>
              <a:t>https://economie.fgov.be/fr/themes/entreprises/banque-carrefour-des/services-pour-tous/banque-carrefour-des-0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06CB18E-87AC-4EC2-878D-6C9FCD08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51868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de droit économique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Toute entreprise est enregistrée à la BCE avant de démarrer l’activité (Art III.49).</a:t>
            </a:r>
          </a:p>
          <a:p>
            <a:r>
              <a:rPr lang="fr-BE" dirty="0"/>
              <a:t>Entreprise en personne physique : Caisse d’assurance sociale d’indépendant via le guichet d’entreprise ( accès à la profession).</a:t>
            </a:r>
          </a:p>
          <a:p>
            <a:r>
              <a:rPr lang="fr-BE" dirty="0"/>
              <a:t>  Obligations générales des entreprises</a:t>
            </a:r>
          </a:p>
          <a:p>
            <a:pPr lvl="1"/>
            <a:r>
              <a:rPr lang="fr-BE" dirty="0"/>
              <a:t>L’article III.74 prévoit les informations légales à transmettre au client (</a:t>
            </a:r>
            <a:r>
              <a:rPr lang="fr-BE" dirty="0" err="1"/>
              <a:t>e.a</a:t>
            </a:r>
            <a:r>
              <a:rPr lang="fr-BE" dirty="0"/>
              <a:t>. Nom – NE – </a:t>
            </a:r>
            <a:r>
              <a:rPr lang="fr-BE" b="1" dirty="0"/>
              <a:t>N° compte </a:t>
            </a:r>
            <a:r>
              <a:rPr lang="fr-BE" dirty="0"/>
              <a:t>– organisation prof. – titre professionnel – prix du service).</a:t>
            </a:r>
          </a:p>
          <a:p>
            <a:pPr marL="457200" lvl="1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779B8B-7F9C-4E7D-8F18-DA551C8A6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301046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de droit économique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Livre III chapitre 2 : comptabilité des entreprises</a:t>
            </a:r>
          </a:p>
          <a:p>
            <a:pPr marL="0" indent="0">
              <a:buNone/>
            </a:pPr>
            <a:r>
              <a:rPr lang="fr-BE" dirty="0"/>
              <a:t>Les entreprises sont soumise à l’obligation comptable. Le code offre la faculté si l’activité professionnelle est exercé en personne physique et le CA &lt; 500.000 €/an (Art III.85) de tenir une comptabilité «  simplifiée ».</a:t>
            </a:r>
          </a:p>
          <a:p>
            <a:pPr marL="0" indent="0">
              <a:buNone/>
            </a:pPr>
            <a:r>
              <a:rPr lang="fr-BE" dirty="0"/>
              <a:t>« …Ils tiennent </a:t>
            </a:r>
            <a:r>
              <a:rPr lang="fr-BE" b="1" dirty="0"/>
              <a:t>sans retard</a:t>
            </a:r>
            <a:r>
              <a:rPr lang="fr-BE" dirty="0"/>
              <a:t>, au moins trois journaux, réglés de manière à suivre en détail: 1° </a:t>
            </a:r>
            <a:r>
              <a:rPr lang="fr-BE" dirty="0" err="1"/>
              <a:t>mvt</a:t>
            </a:r>
            <a:r>
              <a:rPr lang="fr-BE" dirty="0"/>
              <a:t> des disponibilités</a:t>
            </a:r>
          </a:p>
          <a:p>
            <a:pPr marL="0" indent="0">
              <a:buNone/>
            </a:pPr>
            <a:r>
              <a:rPr lang="fr-BE" dirty="0"/>
              <a:t>			2° Les achats</a:t>
            </a:r>
          </a:p>
          <a:p>
            <a:pPr marL="0" indent="0">
              <a:buNone/>
            </a:pPr>
            <a:r>
              <a:rPr lang="fr-BE" dirty="0"/>
              <a:t>			3° les ventes – note d’honoraires.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B2B53D-B7C3-449B-9E56-FFF4B610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1685739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de droit économique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r-BE" dirty="0"/>
          </a:p>
          <a:p>
            <a:r>
              <a:rPr lang="fr-BE" dirty="0"/>
              <a:t>Support: </a:t>
            </a:r>
          </a:p>
          <a:p>
            <a:pPr marL="0" indent="0">
              <a:buNone/>
            </a:pPr>
            <a:r>
              <a:rPr lang="fr-BE" dirty="0"/>
              <a:t>	Garantir continuité matérielle des journaux </a:t>
            </a:r>
          </a:p>
          <a:p>
            <a:pPr marL="0" indent="0">
              <a:buNone/>
            </a:pPr>
            <a:r>
              <a:rPr lang="fr-BE" dirty="0"/>
              <a:t>	 ainsi que la régularité et l’irréversibilité des écritures. 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/>
              <a:t>Livres (AR 21-10-2018 Art 4) </a:t>
            </a:r>
          </a:p>
          <a:p>
            <a:pPr marL="0" indent="0">
              <a:buNone/>
            </a:pPr>
            <a:r>
              <a:rPr lang="fr-BE" dirty="0"/>
              <a:t>Système informatisé – tenu de manière manuscrite:  registres reliés - la mention imprimée du nombre de pages - Fiche d’identification fournie par l’imprimeur à transmettre au GE.</a:t>
            </a:r>
          </a:p>
          <a:p>
            <a:r>
              <a:rPr lang="fr-BE" dirty="0"/>
              <a:t>Conservation des documents – 7 ans (Art III.88) à partir du premier janvier de l’année qui suit leur clôture (Art 8 AR 21-10-2018).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002C24-1BC1-4BFB-BFF0-29A0927F1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204388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TVA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/>
              <a:t>Taxe sur la valeur ajoutée : impôt sur le chiffres d’affaires.</a:t>
            </a:r>
          </a:p>
          <a:p>
            <a:pPr marL="0" indent="0">
              <a:buNone/>
            </a:pPr>
            <a:r>
              <a:rPr lang="fr-BE" dirty="0"/>
              <a:t>                            La TVA est censée être « neutre ».</a:t>
            </a:r>
          </a:p>
          <a:p>
            <a:pPr marL="0" indent="0">
              <a:buNone/>
            </a:pPr>
            <a:r>
              <a:rPr lang="fr-BE" dirty="0"/>
              <a:t>Exemple : </a:t>
            </a:r>
          </a:p>
          <a:p>
            <a:pPr marL="0" indent="0">
              <a:buNone/>
            </a:pPr>
            <a:r>
              <a:rPr lang="fr-BE" dirty="0"/>
              <a:t>10 heures facturable – Taux horaires  20 € / h. : 200,00 € HTVA – TVA 42,00 € – TVAC 242,00€</a:t>
            </a:r>
          </a:p>
          <a:p>
            <a:pPr marL="0" indent="0">
              <a:buNone/>
            </a:pPr>
            <a:r>
              <a:rPr lang="fr-BE" dirty="0"/>
              <a:t>Feutres &amp; papier  HTVA 24,79 €  - TVA 5,21 € – TVAC 30,00 € </a:t>
            </a:r>
          </a:p>
          <a:p>
            <a:pPr marL="0" indent="0">
              <a:buNone/>
            </a:pPr>
            <a:r>
              <a:rPr lang="fr-BE" dirty="0"/>
              <a:t>Mouvements  liquidité :  	Fournisseur       	 - 30, 00 € </a:t>
            </a:r>
          </a:p>
          <a:p>
            <a:pPr marL="0" indent="0">
              <a:buNone/>
            </a:pPr>
            <a:r>
              <a:rPr lang="fr-BE" dirty="0"/>
              <a:t>				Client 			 + 242,00 €</a:t>
            </a:r>
          </a:p>
          <a:p>
            <a:pPr marL="0" indent="0">
              <a:buNone/>
            </a:pPr>
            <a:r>
              <a:rPr lang="fr-BE" dirty="0"/>
              <a:t>				TVA </a:t>
            </a:r>
            <a:r>
              <a:rPr lang="fr-BE" sz="1800" dirty="0"/>
              <a:t>- 42,00 + 5,21</a:t>
            </a:r>
            <a:r>
              <a:rPr lang="fr-BE" dirty="0"/>
              <a:t>  		  </a:t>
            </a:r>
            <a:r>
              <a:rPr lang="fr-BE" u="sng" dirty="0"/>
              <a:t>- 36,79 €</a:t>
            </a:r>
          </a:p>
          <a:p>
            <a:pPr marL="0" indent="0">
              <a:buNone/>
            </a:pPr>
            <a:r>
              <a:rPr lang="fr-BE" dirty="0"/>
              <a:t>				 Solde : 	   	   175,21 € 	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859A038-D33E-4A01-AB18-466864E4A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2037604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TVA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/>
              <a:t>Assujetti à la TVA: Est assujetti quiconque effectue de manière habituelle et </a:t>
            </a:r>
            <a:r>
              <a:rPr lang="fr-BE" b="1" dirty="0"/>
              <a:t>indépendante</a:t>
            </a:r>
            <a:r>
              <a:rPr lang="fr-BE" dirty="0"/>
              <a:t> avec ou sans but de lucre, des livraisons ou des </a:t>
            </a:r>
            <a:r>
              <a:rPr lang="fr-BE" b="1" dirty="0"/>
              <a:t>prestations de services </a:t>
            </a:r>
            <a:r>
              <a:rPr lang="fr-BE" dirty="0"/>
              <a:t>visées par le présent code (art. 4)</a:t>
            </a:r>
          </a:p>
          <a:p>
            <a:r>
              <a:rPr lang="fr-BE" dirty="0"/>
              <a:t>Un architecte stagiaire, considéré comme indépendant pour l'application des lois sociales, n'est toutefois pas considéré comme un assujetti à la TVA et ce, pour le motif qu'il </a:t>
            </a:r>
            <a:r>
              <a:rPr lang="fr-BE" b="1" dirty="0"/>
              <a:t>existe un lien de subordination</a:t>
            </a:r>
            <a:r>
              <a:rPr lang="fr-BE" dirty="0"/>
              <a:t> entre le stagiaire et le maître de stage (</a:t>
            </a:r>
            <a:r>
              <a:rPr lang="fr-BE" dirty="0">
                <a:hlinkClick r:id="rId2"/>
              </a:rPr>
              <a:t>décision n° E.T. 9.195 du 13.06.1972</a:t>
            </a:r>
            <a:r>
              <a:rPr lang="fr-BE" dirty="0"/>
              <a:t>). Si le stagiaire n’exerce </a:t>
            </a:r>
            <a:r>
              <a:rPr lang="fr-BE" b="1" dirty="0"/>
              <a:t>aucune autre activité indépendante</a:t>
            </a:r>
            <a:r>
              <a:rPr lang="fr-BE" dirty="0"/>
              <a:t> il n’a pas l’obligation de s’assujettir à la TVA,</a:t>
            </a:r>
          </a:p>
          <a:p>
            <a:r>
              <a:rPr lang="fr-BE" dirty="0"/>
              <a:t>NE – TVA BE – TVA ( franchisé &lt; 25.000 € / an ).</a:t>
            </a:r>
          </a:p>
          <a:p>
            <a:r>
              <a:rPr lang="fr-BE" dirty="0"/>
              <a:t>Obligations: Inscription </a:t>
            </a:r>
            <a:r>
              <a:rPr lang="fr-BE"/>
              <a:t>604A  </a:t>
            </a:r>
            <a:r>
              <a:rPr lang="fr-BE" dirty="0"/>
              <a:t>– redevable /droit à déduction - dépôt déclarations TVA </a:t>
            </a:r>
            <a:r>
              <a:rPr lang="fr-BE" dirty="0" err="1"/>
              <a:t>trim</a:t>
            </a:r>
            <a:r>
              <a:rPr lang="fr-BE" dirty="0"/>
              <a:t> - listing annuel.</a:t>
            </a:r>
          </a:p>
          <a:p>
            <a:r>
              <a:rPr lang="fr-BE" dirty="0"/>
              <a:t>Lieu de la prestation service : Règle générale : Endroit siège de l’activité – BE Taux 21 %  </a:t>
            </a:r>
          </a:p>
          <a:p>
            <a:r>
              <a:rPr lang="fr-BE" dirty="0"/>
              <a:t> Exception bâtiment Art 21 §3 1° à l’endroit où est situé le bien immeuble. 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F7A581-3444-4A5C-AF68-B7E35E9F0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191920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Code TVA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/>
              <a:t>Facturation (Art.1 / 5 AR n°1  TVA)</a:t>
            </a:r>
          </a:p>
          <a:p>
            <a:pPr marL="0" indent="0">
              <a:buNone/>
            </a:pPr>
            <a:r>
              <a:rPr lang="fr-BE" dirty="0"/>
              <a:t>Emission :  Art. 53 §2 entre assujettis - original – copie.</a:t>
            </a:r>
          </a:p>
          <a:p>
            <a:pPr marL="0" indent="0">
              <a:buNone/>
            </a:pPr>
            <a:r>
              <a:rPr lang="fr-BE" dirty="0"/>
              <a:t>	        AR 1 Art 1, §1, 4° </a:t>
            </a:r>
          </a:p>
          <a:p>
            <a:pPr marL="0" indent="0">
              <a:buNone/>
            </a:pPr>
            <a:r>
              <a:rPr lang="fr-BE" dirty="0"/>
              <a:t>Délai d’émission (art 4) – mentions (art 5)</a:t>
            </a:r>
          </a:p>
          <a:p>
            <a:pPr marL="0" indent="0">
              <a:buNone/>
            </a:pPr>
            <a:r>
              <a:rPr lang="fr-BE" dirty="0"/>
              <a:t>Date - N° séquentiel  - coordonnées – description opération – Taux taxe – prix HTVA – TVA &amp; TVAC </a:t>
            </a:r>
          </a:p>
          <a:p>
            <a:pPr marL="0" indent="0">
              <a:buNone/>
            </a:pPr>
            <a:r>
              <a:rPr lang="fr-BE" dirty="0"/>
              <a:t>Exigibilité TVA :   règle de l’encaissement (art 22 bis §3).</a:t>
            </a:r>
          </a:p>
          <a:p>
            <a:pPr marL="0" indent="0">
              <a:buNone/>
            </a:pPr>
            <a:r>
              <a:rPr lang="fr-BE" dirty="0"/>
              <a:t>Comptabilité (Art. 14 AR n° 1 TVA): –Appropriée à l’étendue de l’activité en vue de permettre l’application et le contrôle de la TVA.</a:t>
            </a:r>
          </a:p>
          <a:p>
            <a:pPr marL="0" indent="0">
              <a:buNone/>
            </a:pPr>
            <a:r>
              <a:rPr lang="fr-BE" dirty="0"/>
              <a:t>Sanction : Introduction déclaration – paiement – Listing annuel (INTERVAT).</a:t>
            </a:r>
          </a:p>
          <a:p>
            <a:pPr marL="0" indent="0">
              <a:buNone/>
            </a:pPr>
            <a:r>
              <a:rPr lang="fr-BE" dirty="0"/>
              <a:t>Droit à déduction:</a:t>
            </a:r>
          </a:p>
          <a:p>
            <a:pPr marL="0" indent="0">
              <a:buNone/>
            </a:pPr>
            <a:r>
              <a:rPr lang="fr-BE" dirty="0"/>
              <a:t>Facture – Frais professionnels – nature / frais véhicule 50%.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22CA393-E5B8-402F-B5A5-EA8DFC835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- Figesti brxl srl -</a:t>
            </a:r>
          </a:p>
        </p:txBody>
      </p:sp>
    </p:spTree>
    <p:extLst>
      <p:ext uri="{BB962C8B-B14F-4D97-AF65-F5344CB8AC3E}">
        <p14:creationId xmlns:p14="http://schemas.microsoft.com/office/powerpoint/2010/main" val="32439434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1124</Words>
  <Application>Microsoft Office PowerPoint</Application>
  <PresentationFormat>Grand écran</PresentationFormat>
  <Paragraphs>97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La comptabilité des indépendants.</vt:lpstr>
      <vt:lpstr>Présentation PowerPoint</vt:lpstr>
      <vt:lpstr>Code de droit économique</vt:lpstr>
      <vt:lpstr>Code de droit économique</vt:lpstr>
      <vt:lpstr>Code de droit économique</vt:lpstr>
      <vt:lpstr>Code de droit économique</vt:lpstr>
      <vt:lpstr>Code TVA</vt:lpstr>
      <vt:lpstr>Code TVA</vt:lpstr>
      <vt:lpstr>Code TVA</vt:lpstr>
      <vt:lpstr>Code des impôts sur les revenus (CIR 92)</vt:lpstr>
      <vt:lpstr>Code des impôts sur les revenus (CIR 92)</vt:lpstr>
      <vt:lpstr>Divers: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De Coster De Coster</cp:lastModifiedBy>
  <cp:revision>57</cp:revision>
  <dcterms:created xsi:type="dcterms:W3CDTF">2021-08-06T06:57:13Z</dcterms:created>
  <dcterms:modified xsi:type="dcterms:W3CDTF">2021-09-23T08:49:29Z</dcterms:modified>
</cp:coreProperties>
</file>